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72" r:id="rId12"/>
    <p:sldId id="271" r:id="rId13"/>
    <p:sldId id="273" r:id="rId14"/>
    <p:sldId id="267" r:id="rId15"/>
    <p:sldId id="269" r:id="rId16"/>
    <p:sldId id="268" r:id="rId17"/>
    <p:sldId id="270" r:id="rId18"/>
    <p:sldId id="274" r:id="rId19"/>
    <p:sldId id="275" r:id="rId20"/>
    <p:sldId id="277" r:id="rId21"/>
    <p:sldId id="278" r:id="rId22"/>
    <p:sldId id="279" r:id="rId23"/>
    <p:sldId id="280" r:id="rId24"/>
    <p:sldId id="281" r:id="rId25"/>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982" autoAdjust="0"/>
  </p:normalViewPr>
  <p:slideViewPr>
    <p:cSldViewPr>
      <p:cViewPr varScale="1">
        <p:scale>
          <a:sx n="57" d="100"/>
          <a:sy n="57" d="100"/>
        </p:scale>
        <p:origin x="-174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6C9FC17-CF84-445F-BCDE-3C4F6823781B}" type="datetimeFigureOut">
              <a:rPr lang="el-GR" smtClean="0"/>
              <a:t>25/2/2014</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9CAA41-4BAC-4AF0-B310-973203E472D5}" type="slidenum">
              <a:rPr lang="el-GR" smtClean="0"/>
              <a:t>‹#›</a:t>
            </a:fld>
            <a:endParaRPr lang="el-GR"/>
          </a:p>
        </p:txBody>
      </p:sp>
    </p:spTree>
    <p:extLst>
      <p:ext uri="{BB962C8B-B14F-4D97-AF65-F5344CB8AC3E}">
        <p14:creationId xmlns:p14="http://schemas.microsoft.com/office/powerpoint/2010/main" val="24090606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ΠΡΩΤΕΩΜΙΚΗ-ΑΝΑΛΥΣΗ</a:t>
            </a:r>
            <a:r>
              <a:rPr lang="el-GR" baseline="0" dirty="0" smtClean="0"/>
              <a:t> ΤΟΥ ΠΡΩΕΩΜΑΤΟΣ(ΠΡΩΤΕΙΝΕΣ ΠΟΥ ΠΑΡΑΓΟΝΤΑΙ ΑΠΌ ΤΟ ΓΟΝΙΔΙΩΜΑ ΕΝΌΣ ΟΡΓΑΝΙΣΜΟΥ)</a:t>
            </a:r>
          </a:p>
          <a:p>
            <a:r>
              <a:rPr lang="el-GR" baseline="0" dirty="0" smtClean="0"/>
              <a:t>ΕΞΕΙΔΙΚΕΥΜΕΝΕΣ ΤΕΧΝΙΚΕΣ</a:t>
            </a:r>
          </a:p>
          <a:p>
            <a:r>
              <a:rPr lang="el-GR" baseline="0" dirty="0" smtClean="0"/>
              <a:t>ΗΛΕΚΤΡΟΦΟΡΗΣΗ 2 ΔΙΑΣΤΑΣΕΩΝ</a:t>
            </a:r>
          </a:p>
          <a:p>
            <a:r>
              <a:rPr lang="el-GR" baseline="0" dirty="0" smtClean="0"/>
              <a:t>ΦΑΣΜΑΤΟΜΕΤΡΙΑ ΜΑΖΑΣ</a:t>
            </a:r>
          </a:p>
          <a:p>
            <a:r>
              <a:rPr lang="el-GR" baseline="0" dirty="0" smtClean="0"/>
              <a:t>ΒΙΟΠΛΗΡΟΦΟΡΙΚΗ</a:t>
            </a:r>
          </a:p>
          <a:p>
            <a:r>
              <a:rPr lang="el-GR" baseline="0" dirty="0" smtClean="0"/>
              <a:t>ΓΙΑ ΤΟΝ ΔΙΑΧΩΡΙΣΜΟ,ΧΑΡΑΚΤΗΡΙΣΜΟ ΚΑΙ ΠΟΣΟΤΙΚΟΠΟΙΗΣΗ ΤΩΝ ΠΡΩΤΕΙΝΩΝ</a:t>
            </a:r>
          </a:p>
          <a:p>
            <a:r>
              <a:rPr lang="el-GR" baseline="0" dirty="0" smtClean="0"/>
              <a:t>ΠΡΟΣΦΕΡΕΙ ΚΑΤΑΝΟΗΣΗ ΑΣΘΕΝΕΙΩΝ,ΤΑΥΤΟΠΟΙΗΣΗ ΔΕΙΑΓΝΩΣΤΙΚΩΝ ΔΕΙΚΤΩΝ ΚΑΙ ΘΕΡΠΑΕΥΤΙΚΩΝ ΣΤΟΧΩΝ.</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2</a:t>
            </a:fld>
            <a:endParaRPr lang="el-GR"/>
          </a:p>
        </p:txBody>
      </p:sp>
    </p:spTree>
    <p:extLst>
      <p:ext uri="{BB962C8B-B14F-4D97-AF65-F5344CB8AC3E}">
        <p14:creationId xmlns:p14="http://schemas.microsoft.com/office/powerpoint/2010/main" val="1790427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sz="1800" dirty="0" smtClean="0"/>
              <a:t>Η αναζήτηση βιολογικών δεικτών σε </a:t>
            </a:r>
            <a:r>
              <a:rPr lang="el-GR" sz="1800" b="1" dirty="0" smtClean="0"/>
              <a:t>δείγματα πρώιμων καρκινικών  </a:t>
            </a:r>
            <a:r>
              <a:rPr lang="el-GR" sz="1800" dirty="0" smtClean="0"/>
              <a:t>αλλοιώσεων </a:t>
            </a:r>
            <a:r>
              <a:rPr lang="el-GR" sz="1800" b="1" dirty="0" smtClean="0"/>
              <a:t>δυσχεραίνεται</a:t>
            </a:r>
            <a:r>
              <a:rPr lang="el-GR" sz="1800" dirty="0" smtClean="0"/>
              <a:t> καθώς οι αλλοιώσεις αυτές είναι συνήθως μικρής έκτασης, με αποτέλεσμα τα δείγματα που αναλύονται συχνά να περιέχουν </a:t>
            </a:r>
            <a:r>
              <a:rPr lang="el-GR" sz="1800" b="1" dirty="0" smtClean="0"/>
              <a:t>προσμίξεις</a:t>
            </a:r>
            <a:r>
              <a:rPr lang="el-GR" sz="1800" dirty="0" smtClean="0"/>
              <a:t> από τον </a:t>
            </a:r>
            <a:r>
              <a:rPr lang="el-GR" sz="1800" b="1" dirty="0" smtClean="0"/>
              <a:t>παρακείμενο </a:t>
            </a:r>
            <a:r>
              <a:rPr lang="el-GR" sz="1800" b="1" dirty="0" err="1" smtClean="0"/>
              <a:t>στρωματικό</a:t>
            </a:r>
            <a:r>
              <a:rPr lang="el-GR" sz="1800" b="1" dirty="0" smtClean="0"/>
              <a:t> ιστό</a:t>
            </a:r>
            <a:r>
              <a:rPr lang="el-GR" sz="1800" dirty="0" smtClean="0"/>
              <a:t>.</a:t>
            </a:r>
            <a:endParaRPr lang="el-GR" sz="1800"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17</a:t>
            </a:fld>
            <a:endParaRPr lang="el-GR"/>
          </a:p>
        </p:txBody>
      </p:sp>
    </p:spTree>
    <p:extLst>
      <p:ext uri="{BB962C8B-B14F-4D97-AF65-F5344CB8AC3E}">
        <p14:creationId xmlns:p14="http://schemas.microsoft.com/office/powerpoint/2010/main" val="3941600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 Η ειδικότητα της </a:t>
            </a:r>
            <a:r>
              <a:rPr lang="el-GR" dirty="0" err="1" smtClean="0"/>
              <a:t>ηλεκτροφόρησης</a:t>
            </a:r>
            <a:r>
              <a:rPr lang="el-GR" dirty="0" smtClean="0"/>
              <a:t> δύο διαστάσεων βελτιώνεται σημαντικά με την εφαρμογή της </a:t>
            </a:r>
            <a:r>
              <a:rPr lang="el-GR" b="1" dirty="0" smtClean="0"/>
              <a:t>τεχνικής </a:t>
            </a:r>
            <a:r>
              <a:rPr lang="el-GR" b="1" dirty="0" err="1" smtClean="0"/>
              <a:t>εκτομής</a:t>
            </a:r>
            <a:r>
              <a:rPr lang="el-GR" b="1" dirty="0" smtClean="0"/>
              <a:t> με LASER κατά τη διάρκεια μικροσκόπησης</a:t>
            </a:r>
            <a:r>
              <a:rPr lang="el-GR" dirty="0" smtClean="0"/>
              <a:t> (LASER </a:t>
            </a:r>
            <a:r>
              <a:rPr lang="el-GR" dirty="0" err="1" smtClean="0"/>
              <a:t>capture</a:t>
            </a:r>
            <a:r>
              <a:rPr lang="el-GR" dirty="0" smtClean="0"/>
              <a:t> </a:t>
            </a:r>
            <a:r>
              <a:rPr lang="el-GR" dirty="0" err="1" smtClean="0"/>
              <a:t>microdissection</a:t>
            </a:r>
            <a:r>
              <a:rPr lang="el-GR" dirty="0" smtClean="0"/>
              <a:t>, LCM).  Η τεχνική αυτή επιτρέπει την </a:t>
            </a:r>
            <a:r>
              <a:rPr lang="el-GR" dirty="0" err="1" smtClean="0"/>
              <a:t>εκτομή</a:t>
            </a:r>
            <a:r>
              <a:rPr lang="el-GR" dirty="0" smtClean="0"/>
              <a:t> με LASER από </a:t>
            </a:r>
            <a:r>
              <a:rPr lang="el-GR" b="1" dirty="0" smtClean="0"/>
              <a:t>δείγμα ιστού αμιγών </a:t>
            </a:r>
            <a:r>
              <a:rPr lang="el-GR" b="1" dirty="0" err="1" smtClean="0"/>
              <a:t>νεοπλασματικών</a:t>
            </a:r>
            <a:r>
              <a:rPr lang="el-GR" b="1" dirty="0" smtClean="0"/>
              <a:t> ή φυσιολογικών κυτταρικών πληθυσμών</a:t>
            </a:r>
            <a:r>
              <a:rPr lang="el-GR" dirty="0" smtClean="0"/>
              <a:t>, οι οποίοι αναγνωρίζονται με παρατήρηση στο μικροσκόπιο μετά από χρώση, και στη συνέχεια χρησιμοποιούνται για </a:t>
            </a:r>
            <a:r>
              <a:rPr lang="el-GR" dirty="0" err="1" smtClean="0"/>
              <a:t>πρωτεωμική</a:t>
            </a:r>
            <a:r>
              <a:rPr lang="el-GR" dirty="0" smtClean="0"/>
              <a:t> ανάλυση.</a:t>
            </a:r>
          </a:p>
          <a:p>
            <a:r>
              <a:rPr lang="el-GR" dirty="0" smtClean="0"/>
              <a:t>Η </a:t>
            </a:r>
            <a:r>
              <a:rPr lang="el-GR" dirty="0" smtClean="0"/>
              <a:t>τεχνική αυτή έχει χρησιμοποιηθεί για την ανεύρεση βιολογικών δεικτών σε επιθηλιακά κύτταρα που απομονώθηκαν με την τεχνική LCM και προέρχονταν από όγκους ωοθηκών χαμηλής κακοήθειας</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18</a:t>
            </a:fld>
            <a:endParaRPr lang="el-GR"/>
          </a:p>
        </p:txBody>
      </p:sp>
    </p:spTree>
    <p:extLst>
      <p:ext uri="{BB962C8B-B14F-4D97-AF65-F5344CB8AC3E}">
        <p14:creationId xmlns:p14="http://schemas.microsoft.com/office/powerpoint/2010/main" val="23649916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71450" indent="-171450">
              <a:buFont typeface="Arial" panose="020B0604020202020204" pitchFamily="34" charset="0"/>
              <a:buChar char="•"/>
            </a:pPr>
            <a:r>
              <a:rPr lang="el-GR" dirty="0" smtClean="0"/>
              <a:t>ΜΙΑ ΠΑΡΑΛΛΑΓΗ</a:t>
            </a:r>
            <a:r>
              <a:rPr lang="el-GR" baseline="0" dirty="0" smtClean="0"/>
              <a:t> ΕΊΝΑΙ Η ΔΙΑΦΟΡΙΚΗ ΗΛΕΚΤΡΟΦΟΡΗΣΗ ΜΕΣΑ ΣΤΟ ΠΗΚΤΩΜΑ(</a:t>
            </a:r>
            <a:r>
              <a:rPr lang="en-US" baseline="0" dirty="0" smtClean="0"/>
              <a:t>DIGE).</a:t>
            </a:r>
          </a:p>
          <a:p>
            <a:pPr marL="171450" indent="-171450">
              <a:buFont typeface="Arial" panose="020B0604020202020204" pitchFamily="34" charset="0"/>
              <a:buChar char="•"/>
            </a:pPr>
            <a:r>
              <a:rPr lang="el-GR" baseline="0" dirty="0" smtClean="0"/>
              <a:t>ΒΕΛΤΙΩΝΕΙ ΤΗΝ ΕΠΑΝΑΛΗΨΙΜΟΤΗΤΑ ΚΑΙ ΤΗΝ ΕΥΑΙΣΘΗΣΙΑ ΚΑΘΩΣ ΚΑΙ ΤΗΝ ΙΚΑΝΟΤΗΤΑ ΓΙΑ ΠΟΣΟΤΙΚΕΣ ΕΚΤΙΜΗΣΕΙΣ.</a:t>
            </a:r>
          </a:p>
          <a:p>
            <a:pPr marL="171450" indent="-171450">
              <a:buFont typeface="Arial" panose="020B0604020202020204" pitchFamily="34" charset="0"/>
              <a:buChar char="•"/>
            </a:pPr>
            <a:r>
              <a:rPr lang="el-GR" baseline="0" dirty="0" smtClean="0"/>
              <a:t>ΒΑΣΙΖΕΤΑΙ ΣΤΗΝ ΔΙΑΦΟΡΙΚΗ ΣΗΜΑΝΣΗ ΚΥΤΤΑΡΙΚΩΝ ΠΡΩΤΕΙΝΙΚΩΝ ΕΚΧΥΛΙΣΜΑΤΩΝ ΜΕ ΦΘΟΡΙΖΟΥΣΕΣ ΧΡΩΣΤΙΚΕΣ ΚΑΙ ΣΤΗΝ ΑΝΑΛΥΣΗ ΣΕ 2 ΔΙΑΣΤΑΣΕΙΣ ΤΟΥ ΜΙΓΜΑΤΟΣ ΤΩΝ ΕΚΧΥΛΙΣΜΑΤΩΝ ΣΕ ΈΝΑ ΠΗΚΤΩΜΑ ΠΟΛΥΑΡΥΛΑΜΙΔΙΟΥ.</a:t>
            </a:r>
          </a:p>
          <a:p>
            <a:pPr marL="171450" indent="-171450">
              <a:buFont typeface="Arial" panose="020B0604020202020204" pitchFamily="34" charset="0"/>
              <a:buChar char="•"/>
            </a:pPr>
            <a:r>
              <a:rPr lang="el-GR" baseline="0" dirty="0" smtClean="0"/>
              <a:t>ΜΕ ΤΗΝ ΒΟΗΘΕΙΑ ΕΡΓΑΛΕΙΩΝ ΒΙΟΠΛΗΡΟΦΟΡΙΚΗΣ ΣΥΓΚΡΙΝΕΤΑΙ ΣΕ ΚΆΘΕ ΚΗΛΙΔΑ ΤΟΥ ΠΗΚΤΩΜΑΤΟΣ Η ΕΝΤΑΣΗ ΤΟΥ ΦΘΟΡΙΣΜΟΥ ΓΙΑ ΚΆΘΕ ΧΡΩΣΤΙΚΗ ΠΟΥ ΧΡΗΣΙΜΟΠΟΙΗΘΗΚΕ.</a:t>
            </a:r>
          </a:p>
          <a:p>
            <a:pPr marL="171450" indent="-171450">
              <a:buFont typeface="Arial" panose="020B0604020202020204" pitchFamily="34" charset="0"/>
              <a:buChar char="•"/>
            </a:pPr>
            <a:r>
              <a:rPr lang="el-GR" baseline="0" dirty="0" smtClean="0"/>
              <a:t>Η ΤΕΧΝΙΚΗ ΑΥΤΉ ΧΡΗΣΙΜΟΠΟΙΗΘΗΚΕ ΓΙΑ ΤΑΥΤΟΠΟΙΗΣΗ ΠΡΩΤΕΙΝΩΝ ΠΟΥ ΕΚΦΡΑΖΟΝΤΑΙ ΔΙΑΦΟΡΙΚΑ ΣΕ ΦΥΣΙΟΛΟΓΙΚΟ ΟΙΣΟΦΑΓΙΚΟ ΙΣΤΟ ΚΑΙ ΣΕ ΠΛΑΚΩΔΗ ΚΑΡΚΙΝΩΜΑΤΑ ΤΟΥ ΟΙΣΟΦΑΓΟΥ.</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19</a:t>
            </a:fld>
            <a:endParaRPr lang="el-GR"/>
          </a:p>
        </p:txBody>
      </p:sp>
    </p:spTree>
    <p:extLst>
      <p:ext uri="{BB962C8B-B14F-4D97-AF65-F5344CB8AC3E}">
        <p14:creationId xmlns:p14="http://schemas.microsoft.com/office/powerpoint/2010/main" val="29547191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Μία σημαντική τεχνική για τη </a:t>
            </a:r>
            <a:r>
              <a:rPr lang="el-GR" b="1" dirty="0" smtClean="0"/>
              <a:t>γρήγορη ταυτοποίηση </a:t>
            </a:r>
            <a:r>
              <a:rPr lang="el-GR" dirty="0" smtClean="0"/>
              <a:t>βιολογικών καρκινικών δεικτών και </a:t>
            </a:r>
            <a:r>
              <a:rPr lang="el-GR" dirty="0" err="1" smtClean="0"/>
              <a:t>πρωτεωμικών</a:t>
            </a:r>
            <a:r>
              <a:rPr lang="el-GR" dirty="0" smtClean="0"/>
              <a:t> προτύπων στο </a:t>
            </a:r>
            <a:r>
              <a:rPr lang="el-GR" dirty="0" err="1" smtClean="0"/>
              <a:t>πρωτέωμα</a:t>
            </a:r>
            <a:r>
              <a:rPr lang="el-GR" dirty="0" smtClean="0"/>
              <a:t> τόσο ιστών όσο και σωματικών υγρών, είναι η τεχνολογία φασματοσκοπίας μάζας SELDI-TOF (</a:t>
            </a:r>
            <a:r>
              <a:rPr lang="el-GR" dirty="0" err="1" smtClean="0"/>
              <a:t>surface</a:t>
            </a:r>
            <a:r>
              <a:rPr lang="el-GR" dirty="0" smtClean="0"/>
              <a:t>-</a:t>
            </a:r>
            <a:r>
              <a:rPr lang="el-GR" dirty="0" err="1" smtClean="0"/>
              <a:t>enhanced</a:t>
            </a:r>
            <a:r>
              <a:rPr lang="el-GR" dirty="0" smtClean="0"/>
              <a:t> LASER </a:t>
            </a:r>
            <a:r>
              <a:rPr lang="el-GR" dirty="0" err="1" smtClean="0"/>
              <a:t>disorption</a:t>
            </a:r>
            <a:r>
              <a:rPr lang="el-GR" dirty="0" smtClean="0"/>
              <a:t> </a:t>
            </a:r>
            <a:r>
              <a:rPr lang="el-GR" dirty="0" err="1" smtClean="0"/>
              <a:t>ionization</a:t>
            </a:r>
            <a:r>
              <a:rPr lang="el-GR" dirty="0" smtClean="0"/>
              <a:t> </a:t>
            </a:r>
            <a:r>
              <a:rPr lang="el-GR" dirty="0" err="1" smtClean="0"/>
              <a:t>time</a:t>
            </a:r>
            <a:r>
              <a:rPr lang="el-GR" dirty="0" smtClean="0"/>
              <a:t>-</a:t>
            </a:r>
            <a:r>
              <a:rPr lang="el-GR" dirty="0" err="1" smtClean="0"/>
              <a:t>of</a:t>
            </a:r>
            <a:r>
              <a:rPr lang="el-GR" dirty="0" smtClean="0"/>
              <a:t>-</a:t>
            </a:r>
            <a:r>
              <a:rPr lang="el-GR" dirty="0" err="1" smtClean="0"/>
              <a:t>flight</a:t>
            </a:r>
            <a:r>
              <a:rPr lang="el-GR" dirty="0" smtClean="0"/>
              <a:t>), η οποία οδηγεί, μέσα σε μερικά λεπτά, σε ένα </a:t>
            </a:r>
            <a:r>
              <a:rPr lang="el-GR" dirty="0" err="1" smtClean="0"/>
              <a:t>πρωτεωμικό</a:t>
            </a:r>
            <a:r>
              <a:rPr lang="el-GR" dirty="0" smtClean="0"/>
              <a:t> αποτύπωμα ή </a:t>
            </a:r>
            <a:r>
              <a:rPr lang="el-GR" b="1" dirty="0" smtClean="0"/>
              <a:t>«γραμμικό κώδικα» </a:t>
            </a:r>
            <a:r>
              <a:rPr lang="el-GR" dirty="0" smtClean="0"/>
              <a:t>(«</a:t>
            </a:r>
            <a:r>
              <a:rPr lang="el-GR" dirty="0" err="1" smtClean="0"/>
              <a:t>bar</a:t>
            </a:r>
            <a:r>
              <a:rPr lang="el-GR" dirty="0" smtClean="0"/>
              <a:t> </a:t>
            </a:r>
            <a:r>
              <a:rPr lang="el-GR" dirty="0" err="1" smtClean="0"/>
              <a:t>code</a:t>
            </a:r>
            <a:r>
              <a:rPr lang="el-GR" dirty="0" smtClean="0"/>
              <a:t>») του υλικού που αναλύεται. Ειδικότερα, οι πρωτεΐνες του ορού ενός ασθενούς </a:t>
            </a:r>
            <a:r>
              <a:rPr lang="el-GR" b="1" dirty="0" smtClean="0"/>
              <a:t>προσδένονται σε ένα τσιπ </a:t>
            </a:r>
            <a:r>
              <a:rPr lang="el-GR" dirty="0" smtClean="0"/>
              <a:t>που </a:t>
            </a:r>
            <a:r>
              <a:rPr lang="el-GR" b="1" dirty="0" smtClean="0"/>
              <a:t>ακτινοβολείται με LASER</a:t>
            </a:r>
            <a:r>
              <a:rPr lang="el-GR" dirty="0" smtClean="0"/>
              <a:t>, με αποτέλεσμα οι πρωτεΐνες να μετατρέπονται σε </a:t>
            </a:r>
            <a:r>
              <a:rPr lang="el-GR" dirty="0" err="1" smtClean="0"/>
              <a:t>πρωτονιωμενα</a:t>
            </a:r>
            <a:r>
              <a:rPr lang="el-GR" dirty="0" smtClean="0"/>
              <a:t> και </a:t>
            </a:r>
            <a:r>
              <a:rPr lang="el-GR" b="1" dirty="0" smtClean="0"/>
              <a:t>φορτισμένα ιόντα</a:t>
            </a:r>
            <a:r>
              <a:rPr lang="el-GR" dirty="0" smtClean="0"/>
              <a:t>. Ο χρόνος πτήσης </a:t>
            </a:r>
            <a:r>
              <a:rPr lang="el-GR" b="1" dirty="0" smtClean="0"/>
              <a:t>(</a:t>
            </a:r>
            <a:r>
              <a:rPr lang="el-GR" b="1" dirty="0" err="1" smtClean="0"/>
              <a:t>time</a:t>
            </a:r>
            <a:r>
              <a:rPr lang="el-GR" b="1" dirty="0" smtClean="0"/>
              <a:t>-</a:t>
            </a:r>
            <a:r>
              <a:rPr lang="el-GR" b="1" dirty="0" err="1" smtClean="0"/>
              <a:t>of</a:t>
            </a:r>
            <a:r>
              <a:rPr lang="el-GR" b="1" dirty="0" smtClean="0"/>
              <a:t>-</a:t>
            </a:r>
            <a:r>
              <a:rPr lang="el-GR" b="1" dirty="0" err="1" smtClean="0"/>
              <a:t>flight</a:t>
            </a:r>
            <a:r>
              <a:rPr lang="el-GR" b="1" dirty="0" smtClean="0"/>
              <a:t>) </a:t>
            </a:r>
            <a:r>
              <a:rPr lang="el-GR" dirty="0" smtClean="0"/>
              <a:t>κάθε ιόντος,</a:t>
            </a:r>
          </a:p>
          <a:p>
            <a:r>
              <a:rPr lang="el-GR" dirty="0" smtClean="0"/>
              <a:t>πριν γίνει ανίχνευση του από ηλεκτρόδιο, είναι ένα μέτρο της τιμής του λόγου μάζας/φορτίου. Τα φάσματα των ιόντων αναλύονται στη συνέχεια με εργαλεία </a:t>
            </a:r>
            <a:r>
              <a:rPr lang="el-GR" dirty="0" err="1" smtClean="0"/>
              <a:t>βιοπληροφορικής</a:t>
            </a:r>
            <a:endParaRPr lang="el-GR" dirty="0" smtClean="0"/>
          </a:p>
          <a:p>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20</a:t>
            </a:fld>
            <a:endParaRPr lang="el-GR"/>
          </a:p>
        </p:txBody>
      </p:sp>
    </p:spTree>
    <p:extLst>
      <p:ext uri="{BB962C8B-B14F-4D97-AF65-F5344CB8AC3E}">
        <p14:creationId xmlns:p14="http://schemas.microsoft.com/office/powerpoint/2010/main" val="3871842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b="1" i="1" dirty="0" smtClean="0"/>
              <a:t>ΠΛΕΟΝΕΚΤΗΜΑΤΑ </a:t>
            </a:r>
            <a:r>
              <a:rPr lang="el-GR" b="1" i="1" baseline="0" dirty="0" smtClean="0"/>
              <a:t> </a:t>
            </a:r>
            <a:r>
              <a:rPr lang="en-US" b="1" i="1" dirty="0" smtClean="0"/>
              <a:t>SELDI-TOF</a:t>
            </a:r>
            <a:r>
              <a:rPr lang="en-US" dirty="0" smtClean="0"/>
              <a:t> </a:t>
            </a:r>
            <a:endParaRPr lang="el-GR" dirty="0" smtClean="0"/>
          </a:p>
          <a:p>
            <a:pPr marL="228600" indent="-228600">
              <a:buFont typeface="+mj-lt"/>
              <a:buAutoNum type="arabicPeriod"/>
            </a:pPr>
            <a:r>
              <a:rPr lang="el-GR" dirty="0" smtClean="0"/>
              <a:t>Η ΠΟΛΎ ΜΙΚΡΗ ΠΟΣΟΤΗΤΑ ΔΕΙΓΜΑΤΟΣ ΠΟΥ ΑΠΑΙΤΕΙΤΑΙ</a:t>
            </a:r>
            <a:r>
              <a:rPr lang="el-GR" baseline="0" dirty="0" smtClean="0"/>
              <a:t> ΓΙΑ ΑΝΑΛΥΣΗ</a:t>
            </a:r>
          </a:p>
          <a:p>
            <a:pPr marL="228600" indent="-228600">
              <a:buFont typeface="+mj-lt"/>
              <a:buAutoNum type="arabicPeriod"/>
            </a:pPr>
            <a:r>
              <a:rPr lang="el-GR" baseline="0" dirty="0" smtClean="0"/>
              <a:t>Ο ΣΥΝΤΟΜΟΣ ΧΡΟΝΟΣ ΕΞΑΓΩΓΗΣ ΣΥΜΠΕΡΑΣΜΑΤΩΝ</a:t>
            </a:r>
          </a:p>
          <a:p>
            <a:pPr marL="228600" indent="-228600">
              <a:buFont typeface="+mj-lt"/>
              <a:buAutoNum type="arabicPeriod"/>
            </a:pPr>
            <a:endParaRPr lang="el-GR" baseline="0" dirty="0" smtClean="0"/>
          </a:p>
          <a:p>
            <a:pPr marL="0" indent="0">
              <a:buFont typeface="+mj-lt"/>
              <a:buNone/>
            </a:pPr>
            <a:r>
              <a:rPr lang="el-GR" b="1" i="1" baseline="0" dirty="0" smtClean="0"/>
              <a:t>ΜΕΙΟΝΕΚΤΗΜΑΤΑ </a:t>
            </a:r>
            <a:r>
              <a:rPr lang="en-US" b="1" i="1" baseline="0" dirty="0" smtClean="0"/>
              <a:t> SELDI-TOF</a:t>
            </a:r>
          </a:p>
          <a:p>
            <a:pPr marL="228600" indent="-228600">
              <a:buFont typeface="+mj-lt"/>
              <a:buAutoNum type="arabicPeriod"/>
            </a:pPr>
            <a:r>
              <a:rPr lang="el-GR" b="0" i="0" baseline="0" dirty="0" smtClean="0"/>
              <a:t>ΑΠΑΙΤΕΙΤΑΙ ΚΛΑΣΜΑΤΩΣΗ ΤΩΝ ΠΡΩΤΕΙΝΙΚΩΝ ΜΙΓΜΑΤΩΝ ΠΟΥ ΠΡΟΚΕΙΤΑΙ ΝΑ ΑΝΑΛΥΘΟΥΝ</a:t>
            </a:r>
          </a:p>
          <a:p>
            <a:pPr marL="228600" indent="-228600">
              <a:buFont typeface="+mj-lt"/>
              <a:buAutoNum type="arabicPeriod"/>
            </a:pPr>
            <a:r>
              <a:rPr lang="el-GR" b="0" i="0" baseline="0" dirty="0" smtClean="0"/>
              <a:t>ΕΦΑΡΜΟΓΗ ΜΕΘΟΔΩΝ ΚΑΘΑΡΙΣΜΟΥ ΤΩΝ ΠΡΩΤΕΙΝΩΝ ΜΕΤΑ ΤΟ ΤΕΛΟΣ ΤΗΣ ΑΝΑΛΥΣΗΣ</a:t>
            </a:r>
          </a:p>
          <a:p>
            <a:pPr marL="228600" indent="-228600">
              <a:buFont typeface="+mj-lt"/>
              <a:buAutoNum type="arabicPeriod"/>
            </a:pPr>
            <a:endParaRPr lang="el-GR" b="0" i="0" baseline="0" dirty="0" smtClean="0"/>
          </a:p>
          <a:p>
            <a:pPr marL="0" indent="0">
              <a:buFont typeface="+mj-lt"/>
              <a:buNone/>
            </a:pPr>
            <a:r>
              <a:rPr lang="el-GR" b="0" i="0" baseline="0" dirty="0" smtClean="0"/>
              <a:t>ΑΠΟΤΕΡΟΣ ΣΚΟΠΟΣ ΌΧΙ Η ΤΑΥΤΟΠΟΙΗΣΗ ΤΩΝ ΕΠΙΜΕΡΟΥΣ ΣΤΟΙΧΕΙΩΝ ΤΟΥ ΠΡΩΤΕΩΜΙΚΟΥ ΠΡΟΤΥΠΟΥ ΟΣΟ Η ΣΥΓΚΡΙΤΙΚΗ ΜΕΛΕΤΗ ΩΣ ΠΡΟΣ ΈΝΑ ΦΥΣΙΟΛΟΓΙΚΟ ΠΡΩΤΕΩΜΙΚΟ ΠΡΟΤΥΠΟ.</a:t>
            </a:r>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21</a:t>
            </a:fld>
            <a:endParaRPr lang="el-GR"/>
          </a:p>
        </p:txBody>
      </p:sp>
    </p:spTree>
    <p:extLst>
      <p:ext uri="{BB962C8B-B14F-4D97-AF65-F5344CB8AC3E}">
        <p14:creationId xmlns:p14="http://schemas.microsoft.com/office/powerpoint/2010/main" val="2147292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22</a:t>
            </a:fld>
            <a:endParaRPr lang="el-GR"/>
          </a:p>
        </p:txBody>
      </p:sp>
    </p:spTree>
    <p:extLst>
      <p:ext uri="{BB962C8B-B14F-4D97-AF65-F5344CB8AC3E}">
        <p14:creationId xmlns:p14="http://schemas.microsoft.com/office/powerpoint/2010/main" val="279463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24</a:t>
            </a:fld>
            <a:endParaRPr lang="el-GR"/>
          </a:p>
        </p:txBody>
      </p:sp>
    </p:spTree>
    <p:extLst>
      <p:ext uri="{BB962C8B-B14F-4D97-AF65-F5344CB8AC3E}">
        <p14:creationId xmlns:p14="http://schemas.microsoft.com/office/powerpoint/2010/main" val="4259145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ΒΑΣΕΙΣ</a:t>
            </a:r>
            <a:r>
              <a:rPr lang="el-GR" baseline="0" dirty="0" smtClean="0"/>
              <a:t> ΔΕΔΟΜΕΝΩΝ (</a:t>
            </a:r>
            <a:r>
              <a:rPr lang="en-US" baseline="0" dirty="0" smtClean="0"/>
              <a:t>GENBANK,PROTEINDATABANK)</a:t>
            </a:r>
            <a:r>
              <a:rPr lang="el-GR" baseline="0" dirty="0" smtClean="0"/>
              <a:t> ΑΝΑΠΤΥΣΣΟΝΤΑΙ ΣΥΝΕΧΩΣ .ΜΕ ΤΟΝ ΠΑΓΚΟΣΜΙΟ ΙΣΤΟ ΚΑΙ ΤΙΣ ΓΡΗΓΟΡΕΣ ΣΥΝΔΕΣΕΙΣ ΔΙΑΔΙΚΤΥΟΥ ΤΑ ΔΕΔΟΜΕΝΑ ΜΠΟΡΟΥΝ ΝΑ ΧΡΗΣΙΜΟΠΟΙΗΘΟΥΝ ΓΡΗΓΟΡΑ,ΕΥΚΟΛΑ ΚΑΙ ΧΩΡΙΣ ΚΟΣΤΟΣ ΑΠΟ ΟΠΟΙΟΔΗΠΟΤΕ ΜΕΡΟΣ ΤΟΥ ΚΟΣΜΟΥ.</a:t>
            </a:r>
          </a:p>
          <a:p>
            <a:r>
              <a:rPr lang="el-GR" baseline="0" dirty="0" smtClean="0"/>
              <a:t>ΤΑ ΕΡΓΑΛΕΙΑ ΠΗΡΟΦΟΡΙΚΗΣ ΠΑΙΖΟΥΝ ΣΗΜΑΝΤΙΚΟ ΡΟΛΟ ΣΤΗΝ ΑΝΑΠΤΥΞΗ ΚΑΙ ΠΡΟΟΔΟ ΤΗΣ ΒΙΟΛΟΓΙΚΗΣ ΕΡΕΥΝΑΣ.</a:t>
            </a:r>
          </a:p>
          <a:p>
            <a:r>
              <a:rPr lang="el-GR" baseline="0" dirty="0" smtClean="0"/>
              <a:t>ΒΙΟΠΛΗΡΟΦΟΡΙΚΗ ΕΊΝΑΙ Η ΕΦΑΡΜΟΓΗ ΤΩΝ ΥΠΟΛΟΓΙΣΤΙΚΩΝ ΕΡΓΑΛΕΙΩΝ ΚΑΙ ΤΕΧΝΙΚΩΝ ΣΤΗ ΔΙΑΧΕΙΡΗΣΗ ΚΑΙ ΑΝΑΛΥΣΗ ΤΩΝ ΒΙΟΛΟΓΙΚΩΝ ΔΕΔΟΜΕΝΩΝ.</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4</a:t>
            </a:fld>
            <a:endParaRPr lang="el-GR"/>
          </a:p>
        </p:txBody>
      </p:sp>
    </p:spTree>
    <p:extLst>
      <p:ext uri="{BB962C8B-B14F-4D97-AF65-F5344CB8AC3E}">
        <p14:creationId xmlns:p14="http://schemas.microsoft.com/office/powerpoint/2010/main" val="24706207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Τα δυο βασικά εργαλεία της </a:t>
            </a:r>
            <a:r>
              <a:rPr lang="el-GR" dirty="0" err="1" smtClean="0"/>
              <a:t>πρωτεωμικής</a:t>
            </a:r>
            <a:r>
              <a:rPr lang="el-GR" dirty="0" smtClean="0"/>
              <a:t> τεχνολογίας –δισδιάστατη </a:t>
            </a:r>
            <a:r>
              <a:rPr lang="el-GR" dirty="0" err="1" smtClean="0"/>
              <a:t>ηλεκτροφόρηση</a:t>
            </a:r>
            <a:r>
              <a:rPr lang="el-GR" dirty="0" smtClean="0"/>
              <a:t> ακολουθούμενη από φασματογραφία μάζας– επιτρέπουν τη σύγκριση φυσιολογικών με παθολογικά πρωτεϊνικά δείγματα και, κατ’ αυτόν τον τρόπο, την απομόνωση και τον χαρακτηρισμό πρωτεϊνών που εντοπίζονται ή απουσιάζουν στην κατάσταση της νόσου. Τέτοιες πρωτεΐνες αποτελούν δυνητικούς δείκτες ασθενειών ή στόχους για νέες θεραπευτικές προσεγγίσεις</a:t>
            </a:r>
          </a:p>
          <a:p>
            <a:endParaRPr lang="el-GR" dirty="0" smtClean="0"/>
          </a:p>
          <a:p>
            <a:r>
              <a:rPr lang="el-GR" dirty="0" smtClean="0"/>
              <a:t>Για παράδειγμα, έχουν αναγνωριστεί πρωτεΐνες που μπορεί να χρησιμοποιηθούν στη διάγνωση του καρκίνου του μαστού, του </a:t>
            </a:r>
            <a:r>
              <a:rPr lang="el-GR" dirty="0" err="1" smtClean="0"/>
              <a:t>παχέος</a:t>
            </a:r>
            <a:r>
              <a:rPr lang="el-GR" dirty="0" smtClean="0"/>
              <a:t> εντέρου και της ουροδόχου κύστεως. Στην τελευταία, μάλιστα, περίπτωση έχουν </a:t>
            </a:r>
            <a:r>
              <a:rPr lang="el-GR" dirty="0" err="1" smtClean="0"/>
              <a:t>ταυτοποιηθεί</a:t>
            </a:r>
            <a:r>
              <a:rPr lang="el-GR" dirty="0" smtClean="0"/>
              <a:t> διαφορετικές πρωτεΐνες για κάθε φάση της νόσου, επιτρέποντας, έτσι, ακριβή </a:t>
            </a:r>
            <a:r>
              <a:rPr lang="el-GR" dirty="0" err="1" smtClean="0"/>
              <a:t>σταδιοποίηση</a:t>
            </a:r>
            <a:r>
              <a:rPr lang="el-GR" dirty="0" smtClean="0"/>
              <a:t> και εκλογή του κατάλληλου θεραπευτικού σχήματος </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5</a:t>
            </a:fld>
            <a:endParaRPr lang="el-GR"/>
          </a:p>
        </p:txBody>
      </p:sp>
    </p:spTree>
    <p:extLst>
      <p:ext uri="{BB962C8B-B14F-4D97-AF65-F5344CB8AC3E}">
        <p14:creationId xmlns:p14="http://schemas.microsoft.com/office/powerpoint/2010/main" val="3023622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pPr marL="171450" indent="-171450">
              <a:buFont typeface="Arial" panose="020B0604020202020204" pitchFamily="34" charset="0"/>
              <a:buChar char="•"/>
            </a:pPr>
            <a:r>
              <a:rPr lang="el-GR" dirty="0" smtClean="0"/>
              <a:t>ΣΕ ΑΝΤΙΔΙΑΣΤΟΛΗ</a:t>
            </a:r>
            <a:r>
              <a:rPr lang="el-GR" baseline="0" dirty="0" smtClean="0"/>
              <a:t> ΜΕ ΤΟ ΓΟΝΙΔΙΩΜΑ, ΤΟ ΠΡΩΤΕΩΜΑ ΕΊΝΑΙ ΔΥΝΑΜΙΚΟ(ΜΗ ΣΤΑΤΙΚΟ) ΔΛΔ ΥΠΟΒΑΛΛΕΤΑΙ ΣΕ ΣΥΝΕΧΕΙΣ ΑΛΛΑΓΕΣ ΚΑΙ ΕΞΑΡΤΑΤΑΙ ΑΠΌ ΤΟΝ ΙΣΤΟ,ΤΟΝ ΤΥΠΟ ΤΟΥ ΚΥΤΤΑΡΟΥ+ΑΝΑΠΤΥΞΙΑΚΕΣ ΜΕΤΑΒΟΛΕΣ</a:t>
            </a:r>
          </a:p>
          <a:p>
            <a:pPr marL="171450" indent="-171450">
              <a:buFont typeface="Arial" panose="020B0604020202020204" pitchFamily="34" charset="0"/>
              <a:buChar char="•"/>
            </a:pPr>
            <a:r>
              <a:rPr lang="el-GR" baseline="0" dirty="0" smtClean="0"/>
              <a:t>ΚΥΤΤΑΡΙΚΕΣ ΚΑΙ ΠΕΡΙΒΑΛΛΟΝΤΙΚΕΣ ΜΕΤΑΒΟΛΕΣ ΌΠΩΣ ΤΟ ΡΗ,ΟΙ ΣΥΝΘΗΚΕΣ ΥΠΟΞΙΑΣ(ΕΛΛΕΙΨΗ ΟΞΥΓΟΝΟΥ) ΚΑΙ Η ΧΟΡΗΓΗΣΗ ΦΑΡΜΑΚΩΝ ΜΕΤΑΒΑΛΛΟΥΝ ΤΗ ΣΥΣΤΑΣΗ ΤΟΥ ΠΡΩΤΕΩΜΑΤΟΣ</a:t>
            </a:r>
          </a:p>
          <a:p>
            <a:pPr marL="171450" indent="-171450">
              <a:buFont typeface="Arial" panose="020B0604020202020204" pitchFamily="34" charset="0"/>
              <a:buChar char="•"/>
            </a:pPr>
            <a:r>
              <a:rPr lang="el-GR" sz="2000" baseline="0" dirty="0" smtClean="0"/>
              <a:t>Θα χρησιμοποιηθεί μια οικογένεια πρωτεϊνών, οι οποίες θα λειτουργήσουν μέσα από συγκεκριμένα μοριακά μονοπάτια ώστε να «ενημερώσουν» το ΓΟΝΙΔΙΑΚΟ  πρωταγωνιστή να ελέγξει την έκφραση τους στο σημείο του οργανισμού, που παρατηρήθηκε η μεταβολή</a:t>
            </a:r>
          </a:p>
          <a:p>
            <a:pPr marL="171450" indent="-171450">
              <a:buFont typeface="Arial" panose="020B0604020202020204" pitchFamily="34" charset="0"/>
              <a:buChar char="•"/>
            </a:pPr>
            <a:r>
              <a:rPr lang="el-GR" baseline="0" dirty="0" smtClean="0"/>
              <a:t>ΕΤΣΙ ΜΙΑ ΜΕΛΕΤΗ ΒΑΣΙΣΜΕΝΗ ΣΤΗ ΘΕΩΡΙΑ ΡΥΘΜΙΣΗΣ ΤΩΝ ΠΑΝΤΩΝ ΑΠΌ ΓΟΝΙΔΙΑ ΘΑ ΗΤΑΝ ΑΝ ΜΗ ΤΙ ΆΛΛΟ ΕΛΛΛΙΠΗΣ</a:t>
            </a:r>
          </a:p>
          <a:p>
            <a:endParaRPr lang="el-GR" baseline="0" dirty="0" smtClean="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6</a:t>
            </a:fld>
            <a:endParaRPr lang="el-GR"/>
          </a:p>
        </p:txBody>
      </p:sp>
    </p:spTree>
    <p:extLst>
      <p:ext uri="{BB962C8B-B14F-4D97-AF65-F5344CB8AC3E}">
        <p14:creationId xmlns:p14="http://schemas.microsoft.com/office/powerpoint/2010/main" val="7993364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baseline="0" dirty="0" smtClean="0"/>
              <a:t>Σχηματικό διάγραμμα </a:t>
            </a:r>
            <a:r>
              <a:rPr lang="el-GR" baseline="0" dirty="0" err="1" smtClean="0"/>
              <a:t>ηλεκτροφόρησης</a:t>
            </a:r>
            <a:r>
              <a:rPr lang="el-GR" baseline="0" dirty="0" smtClean="0"/>
              <a:t>. (Α)  Διαχωρισμός πρωτεϊνών (παρίστανται με φορτισμένες μικρές σφαίρες διαφόρων μεγεθών) σύμφωνα με το φορτίο τους  (πρώτη διάσταση, </a:t>
            </a:r>
            <a:r>
              <a:rPr lang="el-GR" baseline="0" dirty="0" err="1" smtClean="0"/>
              <a:t>ισοηλεκτρική</a:t>
            </a:r>
            <a:r>
              <a:rPr lang="el-GR" baseline="0" dirty="0" smtClean="0"/>
              <a:t> εστίαση). (Β) Διαχωρισμός πρωτεϊνών σε πηκτή </a:t>
            </a:r>
            <a:r>
              <a:rPr lang="el-GR" baseline="0" dirty="0" err="1" smtClean="0"/>
              <a:t>πολυακρυλαμιδίου</a:t>
            </a:r>
            <a:r>
              <a:rPr lang="el-GR" baseline="0" dirty="0" smtClean="0"/>
              <a:t> (δεύτερη διάσταση) σύμφωνα με το μέγεθος τους.</a:t>
            </a:r>
          </a:p>
          <a:p>
            <a:r>
              <a:rPr lang="el-GR" dirty="0" smtClean="0"/>
              <a:t>Στη μέθοδο αυτή ένα μικρό δείγμα που περιέχει τις πρωτεΐνες από κύτταρα ή </a:t>
            </a:r>
            <a:r>
              <a:rPr lang="el-GR" dirty="0" smtClean="0"/>
              <a:t>ιστούς </a:t>
            </a:r>
            <a:r>
              <a:rPr lang="el-GR" dirty="0" smtClean="0"/>
              <a:t>τοποθετείται σε μία </a:t>
            </a:r>
            <a:r>
              <a:rPr lang="el-GR" b="1" dirty="0" smtClean="0"/>
              <a:t>στενή ταινία από πολυμερές υλικό </a:t>
            </a:r>
            <a:r>
              <a:rPr lang="el-GR" dirty="0" smtClean="0"/>
              <a:t>η οποία έχει επάνω της μία </a:t>
            </a:r>
            <a:r>
              <a:rPr lang="el-GR" b="1" dirty="0" err="1" smtClean="0"/>
              <a:t>βαθμίδωση</a:t>
            </a:r>
            <a:r>
              <a:rPr lang="el-GR" b="1" dirty="0" smtClean="0"/>
              <a:t> οξύτητας (</a:t>
            </a:r>
            <a:r>
              <a:rPr lang="el-GR" b="1" dirty="0" err="1" smtClean="0"/>
              <a:t>pH</a:t>
            </a:r>
            <a:r>
              <a:rPr lang="el-GR" b="1" dirty="0" smtClean="0"/>
              <a:t>). </a:t>
            </a:r>
            <a:r>
              <a:rPr lang="el-GR" dirty="0" smtClean="0"/>
              <a:t>Όταν στην ταινία αυτή εφαρμοσθεί ηλεκτρικό πεδίο κάθε πρωτεΐνη του δείγματος προχωράει σαν μία στοιβάδα και "εστιάζεται" στο σημείο εκείνο ακριβώς της ταινίας στο οποίο η πρωτεΐνη γίνεται </a:t>
            </a:r>
            <a:r>
              <a:rPr lang="el-GR" b="1" dirty="0" smtClean="0"/>
              <a:t>ηλεκτρικά ουδέτερη</a:t>
            </a:r>
            <a:r>
              <a:rPr lang="el-GR" dirty="0" smtClean="0"/>
              <a:t>. Το </a:t>
            </a:r>
            <a:r>
              <a:rPr lang="el-GR" dirty="0" err="1" smtClean="0"/>
              <a:t>pH</a:t>
            </a:r>
            <a:r>
              <a:rPr lang="el-GR" dirty="0" smtClean="0"/>
              <a:t> της ταινίας στο σημείο αυτό λέγεται </a:t>
            </a:r>
            <a:r>
              <a:rPr lang="el-GR" b="1" dirty="0" err="1" smtClean="0"/>
              <a:t>ισοηλεκτρικό</a:t>
            </a:r>
            <a:r>
              <a:rPr lang="el-GR" b="1" dirty="0" smtClean="0"/>
              <a:t> </a:t>
            </a:r>
            <a:r>
              <a:rPr lang="el-GR" b="1" dirty="0" err="1" smtClean="0"/>
              <a:t>pH</a:t>
            </a:r>
            <a:r>
              <a:rPr lang="el-GR" b="1" dirty="0" smtClean="0"/>
              <a:t> </a:t>
            </a:r>
            <a:r>
              <a:rPr lang="el-GR" dirty="0" smtClean="0"/>
              <a:t>και συμβολίζεται ως </a:t>
            </a:r>
            <a:r>
              <a:rPr lang="el-GR" dirty="0" err="1" smtClean="0"/>
              <a:t>pi</a:t>
            </a:r>
            <a:r>
              <a:rPr lang="el-GR" dirty="0" smtClean="0"/>
              <a:t> (</a:t>
            </a:r>
            <a:r>
              <a:rPr lang="el-GR" b="1" dirty="0" err="1" smtClean="0"/>
              <a:t>ηλεκτροφόρηση</a:t>
            </a:r>
            <a:r>
              <a:rPr lang="el-GR" b="1" dirty="0" smtClean="0"/>
              <a:t> στην πρώτη διάσταση</a:t>
            </a:r>
            <a:r>
              <a:rPr lang="el-GR" dirty="0" smtClean="0"/>
              <a:t>). Η διαδικασία αυτή ονομάζεται </a:t>
            </a:r>
            <a:r>
              <a:rPr lang="el-GR" b="1" dirty="0" err="1" smtClean="0"/>
              <a:t>ισοηλεκτρική</a:t>
            </a:r>
            <a:r>
              <a:rPr lang="el-GR" b="1" dirty="0" smtClean="0"/>
              <a:t> εστίαση</a:t>
            </a:r>
            <a:r>
              <a:rPr lang="el-GR" dirty="0" smtClean="0"/>
              <a:t>.</a:t>
            </a:r>
          </a:p>
          <a:p>
            <a:r>
              <a:rPr lang="el-GR" dirty="0" smtClean="0"/>
              <a:t> </a:t>
            </a:r>
            <a:r>
              <a:rPr lang="el-GR" dirty="0" smtClean="0"/>
              <a:t>Στη συνέχεια η ταινία τοποθετείται κατά μήκος της μίας πλευράς </a:t>
            </a:r>
            <a:r>
              <a:rPr lang="el-GR" b="1" dirty="0" smtClean="0"/>
              <a:t>μίας επίπεδης οργανικής πηκτής (πηκτή </a:t>
            </a:r>
            <a:r>
              <a:rPr lang="el-GR" b="1" dirty="0" err="1" smtClean="0"/>
              <a:t>πολυακρυλαμιδίου</a:t>
            </a:r>
            <a:r>
              <a:rPr lang="el-GR" b="1" dirty="0" smtClean="0"/>
              <a:t>)</a:t>
            </a:r>
            <a:r>
              <a:rPr lang="el-GR" dirty="0" smtClean="0"/>
              <a:t> στην οποία και εφαρμόζεται εκ νέου ηλεκτρικό πεδίο </a:t>
            </a:r>
            <a:r>
              <a:rPr lang="el-GR" b="1" dirty="0" smtClean="0"/>
              <a:t>(</a:t>
            </a:r>
            <a:r>
              <a:rPr lang="el-GR" b="1" dirty="0" err="1" smtClean="0"/>
              <a:t>ηλεκτροφόρηση</a:t>
            </a:r>
            <a:r>
              <a:rPr lang="el-GR" b="1" dirty="0" smtClean="0"/>
              <a:t> στη δεύτερη διάσταση)</a:t>
            </a:r>
            <a:r>
              <a:rPr lang="el-GR" dirty="0" smtClean="0"/>
              <a:t>. Καθώς οι πρωτεΐνες μετακινούνται μέσα από την πηκτή διαχωρίζονται σύμφωνα με τη μοριακή τους μάζα. Όσο μικρότερη είναι η μάζα της πρωτεΐνης τόσο μεγαλύτερη είναι η ταχύτητα μετακίνησης της.</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10</a:t>
            </a:fld>
            <a:endParaRPr lang="el-GR"/>
          </a:p>
        </p:txBody>
      </p:sp>
    </p:spTree>
    <p:extLst>
      <p:ext uri="{BB962C8B-B14F-4D97-AF65-F5344CB8AC3E}">
        <p14:creationId xmlns:p14="http://schemas.microsoft.com/office/powerpoint/2010/main" val="2236071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Οι πρωτεΐνες που διαχωρίστηκαν στην πλάκα της πηκτής βάφονται τελικά με ορισμένες χρωστικές και με τον τρόπο αυτό οι κηλίδες που εμφανίζονται επάνω στην πλάκα αντιπροσωπεύουν τις διάφορες πρωτεΐνες του δείγματος (χάρτης πρωτεϊνών). </a:t>
            </a:r>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11</a:t>
            </a:fld>
            <a:endParaRPr lang="el-GR"/>
          </a:p>
        </p:txBody>
      </p:sp>
    </p:spTree>
    <p:extLst>
      <p:ext uri="{BB962C8B-B14F-4D97-AF65-F5344CB8AC3E}">
        <p14:creationId xmlns:p14="http://schemas.microsoft.com/office/powerpoint/2010/main" val="14753269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Στο φασματόμετρο μαζών, τα μόρια της υπό ανάλυση ουσίας μετατρέπονται </a:t>
            </a:r>
            <a:r>
              <a:rPr lang="el-GR" b="1" dirty="0" smtClean="0"/>
              <a:t>σε ιόντα </a:t>
            </a:r>
            <a:r>
              <a:rPr lang="el-GR" dirty="0" smtClean="0"/>
              <a:t>στην αέριο φάση, κάτω από συνθήκες υψηλού κενού και ειδικές φυσικοχημικές  τεχνικές. Τα ιόντα αυτά με τη βοήθεια ηλεκτρικών πεδίων ευθυγραμμίζονται σε </a:t>
            </a:r>
            <a:r>
              <a:rPr lang="el-GR" b="1" dirty="0" smtClean="0"/>
              <a:t>λεπτή δέσμη</a:t>
            </a:r>
            <a:r>
              <a:rPr lang="el-GR" dirty="0" smtClean="0"/>
              <a:t>. Η δέσμη διέρχεται μέσω ηλεκτρικού ή μαγνητικού πεδίου, οπότε το κάθε ιόν, ανάλογα με το λόγο μάζα/ηλεκτρικό φορτίο (m/z) που παρουσιάζει </a:t>
            </a:r>
            <a:r>
              <a:rPr lang="el-GR" b="1" dirty="0" smtClean="0"/>
              <a:t>αποκλίνει </a:t>
            </a:r>
            <a:r>
              <a:rPr lang="el-GR" dirty="0" smtClean="0"/>
              <a:t>από την αρχική κατεύθυνση. Με κατάλληλο </a:t>
            </a:r>
            <a:r>
              <a:rPr lang="el-GR" b="1" dirty="0" smtClean="0"/>
              <a:t>ανιχνευτή</a:t>
            </a:r>
            <a:r>
              <a:rPr lang="el-GR" dirty="0" smtClean="0"/>
              <a:t> μπορεί να μετρηθεί το ηλεκτρικό ρεύμα που παρέχουν τα ιόντα με διαφορετικό λόγο m/z. </a:t>
            </a:r>
            <a:r>
              <a:rPr lang="el-GR" dirty="0" err="1" smtClean="0"/>
              <a:t>To</a:t>
            </a:r>
            <a:r>
              <a:rPr lang="el-GR" dirty="0" smtClean="0"/>
              <a:t> διάγραμμα που δείχνει την ένταση του ρεύματος ως συνάρτηση του λόγου m/z ονομάζεται φάσμα μαζών της ουσίας.</a:t>
            </a:r>
          </a:p>
          <a:p>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14</a:t>
            </a:fld>
            <a:endParaRPr lang="el-GR"/>
          </a:p>
        </p:txBody>
      </p:sp>
    </p:spTree>
    <p:extLst>
      <p:ext uri="{BB962C8B-B14F-4D97-AF65-F5344CB8AC3E}">
        <p14:creationId xmlns:p14="http://schemas.microsoft.com/office/powerpoint/2010/main" val="13557885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Σε αυτή τη μέθοδο, μια </a:t>
            </a:r>
            <a:r>
              <a:rPr lang="el-GR" b="1" dirty="0" err="1" smtClean="0"/>
              <a:t>πεπτιδική</a:t>
            </a:r>
            <a:r>
              <a:rPr lang="el-GR" b="1" dirty="0" smtClean="0"/>
              <a:t> αλυσίδα ιονίζεται με τη χρήση μιας ακτίνας λέιζερ </a:t>
            </a:r>
            <a:r>
              <a:rPr lang="el-GR" dirty="0" smtClean="0"/>
              <a:t>και μια αύξηση στην τάση του πλέγματος χρησιμοποιείται για να εξαπολύσει τα ιόντα προς ένα </a:t>
            </a:r>
            <a:r>
              <a:rPr lang="el-GR" b="1" dirty="0" smtClean="0"/>
              <a:t>ανιχνευτή </a:t>
            </a:r>
            <a:r>
              <a:rPr lang="el-GR" dirty="0" smtClean="0"/>
              <a:t>στον οποίο ο </a:t>
            </a:r>
            <a:r>
              <a:rPr lang="el-GR" b="1" dirty="0" smtClean="0"/>
              <a:t>χρόνος</a:t>
            </a:r>
            <a:r>
              <a:rPr lang="el-GR" dirty="0" smtClean="0"/>
              <a:t> που χρειάζεται ένα ιόν για να φτάσει τον ανιχνευτή </a:t>
            </a:r>
            <a:r>
              <a:rPr lang="el-GR" b="1" dirty="0" smtClean="0"/>
              <a:t>εξαρτάται</a:t>
            </a:r>
            <a:r>
              <a:rPr lang="el-GR" dirty="0" smtClean="0"/>
              <a:t> από τη </a:t>
            </a:r>
            <a:r>
              <a:rPr lang="el-GR" b="1" dirty="0" smtClean="0"/>
              <a:t>μάζα</a:t>
            </a:r>
            <a:r>
              <a:rPr lang="el-GR" dirty="0" smtClean="0"/>
              <a:t> του. Όσο μεγαλύτερη η μάζα, τόσο μεγαλύτερος κι ο χρόνος που χρειάζεται το ιόν για να φτάσει στον ανιχνευτή </a:t>
            </a:r>
            <a:r>
              <a:rPr lang="el-GR" b="1" dirty="0" smtClean="0"/>
              <a:t>(</a:t>
            </a:r>
            <a:r>
              <a:rPr lang="el-GR" b="1" dirty="0" err="1" smtClean="0"/>
              <a:t>time</a:t>
            </a:r>
            <a:r>
              <a:rPr lang="el-GR" b="1" dirty="0" smtClean="0"/>
              <a:t> </a:t>
            </a:r>
            <a:r>
              <a:rPr lang="el-GR" b="1" dirty="0" err="1" smtClean="0"/>
              <a:t>of</a:t>
            </a:r>
            <a:r>
              <a:rPr lang="el-GR" b="1" dirty="0" smtClean="0"/>
              <a:t> </a:t>
            </a:r>
            <a:r>
              <a:rPr lang="el-GR" b="1" dirty="0" err="1" smtClean="0"/>
              <a:t>flight</a:t>
            </a:r>
            <a:r>
              <a:rPr lang="el-GR" b="1" dirty="0" smtClean="0"/>
              <a:t>). </a:t>
            </a:r>
            <a:r>
              <a:rPr lang="el-GR" dirty="0" smtClean="0"/>
              <a:t>Σε ένα φασματογράφο μάζας </a:t>
            </a:r>
            <a:r>
              <a:rPr lang="el-GR" b="1" dirty="0" smtClean="0"/>
              <a:t>MALDI-TOF</a:t>
            </a:r>
            <a:r>
              <a:rPr lang="el-GR" dirty="0" smtClean="0"/>
              <a:t>, τα ιόντα μπορούν να εκτραπούν με τη βοήθεια ενός ηλεκτροστατικού ανακλαστήρα, ο οποίος μπορεί επιπρόσθετα να εστιάζει την ιοντική ακτίνα. Συνεπώς, οι μάζες των ιόντων που φτάνουν στον δεύτερο ανιχνευτή μπορούν να προσδιορισθούν με μεγάλη ακρίβεια κι αυτές οι μάζες </a:t>
            </a:r>
            <a:r>
              <a:rPr lang="el-GR" dirty="0" smtClean="0"/>
              <a:t>μπορούν </a:t>
            </a:r>
            <a:r>
              <a:rPr lang="el-GR" dirty="0" smtClean="0"/>
              <a:t>να αποκαλύψουν την ακριβή χημική σύνθεση των </a:t>
            </a:r>
            <a:r>
              <a:rPr lang="el-GR" dirty="0" err="1" smtClean="0"/>
              <a:t>πεπτιδικών</a:t>
            </a:r>
            <a:r>
              <a:rPr lang="el-GR" dirty="0" smtClean="0"/>
              <a:t> αλυσίδων και συνεπώς να τις αναγνωρίσουν</a:t>
            </a:r>
          </a:p>
          <a:p>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15</a:t>
            </a:fld>
            <a:endParaRPr lang="el-GR"/>
          </a:p>
        </p:txBody>
      </p:sp>
    </p:spTree>
    <p:extLst>
      <p:ext uri="{BB962C8B-B14F-4D97-AF65-F5344CB8AC3E}">
        <p14:creationId xmlns:p14="http://schemas.microsoft.com/office/powerpoint/2010/main" val="895495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l-GR" dirty="0" smtClean="0"/>
              <a:t>Σε αυτή τη μέθοδο, μια </a:t>
            </a:r>
            <a:r>
              <a:rPr lang="el-GR" b="1" dirty="0" err="1" smtClean="0"/>
              <a:t>πεπτιδική</a:t>
            </a:r>
            <a:r>
              <a:rPr lang="el-GR" b="1" dirty="0" smtClean="0"/>
              <a:t> αλυσίδα ιονίζεται</a:t>
            </a:r>
            <a:r>
              <a:rPr lang="el-GR" dirty="0" smtClean="0"/>
              <a:t> με τη χρήση μιας </a:t>
            </a:r>
            <a:r>
              <a:rPr lang="el-GR" b="1" dirty="0" smtClean="0"/>
              <a:t>ακτίνας λέιζερ </a:t>
            </a:r>
            <a:r>
              <a:rPr lang="el-GR" dirty="0" smtClean="0"/>
              <a:t>και μια αύξηση στην τάση του πλέγματος χρησιμοποιείται για να εξαπολύσει τα ιόντα προς ένα ανιχνευτή στον οποίο ο χρόνος που χρειάζεται ένα ιόν για να φτάσει τον ανιχνευτή εξαρτάται από τη μάζα του. Όσο μεγαλύτερη η μάζα, τόσο μεγαλύτερος κι ο χρόνος που χρειάζεται το ιόν για να φτάσει στον ανιχνευτή (</a:t>
            </a:r>
            <a:r>
              <a:rPr lang="el-GR" dirty="0" err="1" smtClean="0"/>
              <a:t>time</a:t>
            </a:r>
            <a:r>
              <a:rPr lang="el-GR" dirty="0" smtClean="0"/>
              <a:t> </a:t>
            </a:r>
            <a:r>
              <a:rPr lang="el-GR" dirty="0" err="1" smtClean="0"/>
              <a:t>of</a:t>
            </a:r>
            <a:r>
              <a:rPr lang="el-GR" dirty="0" smtClean="0"/>
              <a:t> </a:t>
            </a:r>
            <a:r>
              <a:rPr lang="el-GR" dirty="0" err="1" smtClean="0"/>
              <a:t>flight</a:t>
            </a:r>
            <a:r>
              <a:rPr lang="el-GR" dirty="0" smtClean="0"/>
              <a:t>). Σε ένα φασματογράφο μάζας MALDI-TOF, τα ιόντα μπορούν να εκτραπούν με τη βοήθεια ενός ηλεκτροστατικού ανακλαστήρα, ο οποίος μπορεί επιπρόσθετα να εστιάζει την ιοντική ακτίνα. Συνεπώς, οι μάζες των ιόντων που φτάνουν στον δεύτερο ανιχνευτή μπορούν να προσδιορισθούν με μεγάλη ακρίβεια κι αυτές οι μάζες μπορούν να αποκαλύψουν την ακριβή χημική σύνθεση των </a:t>
            </a:r>
            <a:r>
              <a:rPr lang="el-GR" dirty="0" err="1" smtClean="0"/>
              <a:t>πεπτιδικών</a:t>
            </a:r>
            <a:r>
              <a:rPr lang="el-GR" dirty="0" smtClean="0"/>
              <a:t> αλυσίδων και συνεπώς να τις αναγνωρίσουν</a:t>
            </a:r>
          </a:p>
          <a:p>
            <a:endParaRPr lang="el-GR" dirty="0"/>
          </a:p>
        </p:txBody>
      </p:sp>
      <p:sp>
        <p:nvSpPr>
          <p:cNvPr id="4" name="Θέση αριθμού διαφάνειας 3"/>
          <p:cNvSpPr>
            <a:spLocks noGrp="1"/>
          </p:cNvSpPr>
          <p:nvPr>
            <p:ph type="sldNum" sz="quarter" idx="10"/>
          </p:nvPr>
        </p:nvSpPr>
        <p:spPr/>
        <p:txBody>
          <a:bodyPr/>
          <a:lstStyle/>
          <a:p>
            <a:fld id="{339CAA41-4BAC-4AF0-B310-973203E472D5}" type="slidenum">
              <a:rPr lang="el-GR" smtClean="0"/>
              <a:t>16</a:t>
            </a:fld>
            <a:endParaRPr lang="el-GR"/>
          </a:p>
        </p:txBody>
      </p:sp>
    </p:spTree>
    <p:extLst>
      <p:ext uri="{BB962C8B-B14F-4D97-AF65-F5344CB8AC3E}">
        <p14:creationId xmlns:p14="http://schemas.microsoft.com/office/powerpoint/2010/main" val="2086814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5800" y="2130425"/>
            <a:ext cx="7772400" cy="1470025"/>
          </a:xfrm>
        </p:spPr>
        <p:txBody>
          <a:bodyPr/>
          <a:lstStyle/>
          <a:p>
            <a:r>
              <a:rPr lang="el-GR" smtClean="0"/>
              <a:t>Στυλ κύριου τίτλου</a:t>
            </a:r>
            <a:endParaRPr lang="el-GR"/>
          </a:p>
        </p:txBody>
      </p:sp>
      <p:sp>
        <p:nvSpPr>
          <p:cNvPr id="3" name="Υπότιτλος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Στυλ κύριου υπότιτλου</a:t>
            </a:r>
            <a:endParaRPr lang="el-GR"/>
          </a:p>
        </p:txBody>
      </p:sp>
      <p:sp>
        <p:nvSpPr>
          <p:cNvPr id="4" name="Θέση ημερομηνίας 3"/>
          <p:cNvSpPr>
            <a:spLocks noGrp="1"/>
          </p:cNvSpPr>
          <p:nvPr>
            <p:ph type="dt" sz="half" idx="10"/>
          </p:nvPr>
        </p:nvSpPr>
        <p:spPr/>
        <p:txBody>
          <a:bodyPr/>
          <a:lstStyle/>
          <a:p>
            <a:fld id="{D45AAD71-CF12-4D3E-BAB3-8E73816ACA89}" type="datetimeFigureOut">
              <a:rPr lang="el-GR" smtClean="0"/>
              <a:t>25/2/2014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297CD34-AD5E-4F06-8DBB-1585AA2045D0}" type="slidenum">
              <a:rPr lang="el-GR" smtClean="0"/>
              <a:t>‹#›</a:t>
            </a:fld>
            <a:endParaRPr lang="el-GR"/>
          </a:p>
        </p:txBody>
      </p:sp>
    </p:spTree>
    <p:extLst>
      <p:ext uri="{BB962C8B-B14F-4D97-AF65-F5344CB8AC3E}">
        <p14:creationId xmlns:p14="http://schemas.microsoft.com/office/powerpoint/2010/main" val="24800937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D45AAD71-CF12-4D3E-BAB3-8E73816ACA89}" type="datetimeFigureOut">
              <a:rPr lang="el-GR" smtClean="0"/>
              <a:t>25/2/2014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297CD34-AD5E-4F06-8DBB-1585AA2045D0}" type="slidenum">
              <a:rPr lang="el-GR" smtClean="0"/>
              <a:t>‹#›</a:t>
            </a:fld>
            <a:endParaRPr lang="el-GR"/>
          </a:p>
        </p:txBody>
      </p:sp>
    </p:spTree>
    <p:extLst>
      <p:ext uri="{BB962C8B-B14F-4D97-AF65-F5344CB8AC3E}">
        <p14:creationId xmlns:p14="http://schemas.microsoft.com/office/powerpoint/2010/main" val="21676579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p:nvPr>
        </p:nvSpPr>
        <p:spPr>
          <a:xfrm>
            <a:off x="6629400" y="274638"/>
            <a:ext cx="2057400" cy="5851525"/>
          </a:xfrm>
        </p:spPr>
        <p:txBody>
          <a:bodyPr vert="eaVert"/>
          <a:lstStyle/>
          <a:p>
            <a:r>
              <a:rPr lang="el-GR" smtClean="0"/>
              <a:t>Στυλ κύριου τίτλου</a:t>
            </a:r>
            <a:endParaRPr lang="el-GR"/>
          </a:p>
        </p:txBody>
      </p:sp>
      <p:sp>
        <p:nvSpPr>
          <p:cNvPr id="3" name="Θέση κατακόρυφου κειμένου 2"/>
          <p:cNvSpPr>
            <a:spLocks noGrp="1"/>
          </p:cNvSpPr>
          <p:nvPr>
            <p:ph type="body" orient="vert" idx="1"/>
          </p:nvPr>
        </p:nvSpPr>
        <p:spPr>
          <a:xfrm>
            <a:off x="457200" y="274638"/>
            <a:ext cx="6019800" cy="5851525"/>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D45AAD71-CF12-4D3E-BAB3-8E73816ACA89}" type="datetimeFigureOut">
              <a:rPr lang="el-GR" smtClean="0"/>
              <a:t>25/2/2014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297CD34-AD5E-4F06-8DBB-1585AA2045D0}" type="slidenum">
              <a:rPr lang="el-GR" smtClean="0"/>
              <a:t>‹#›</a:t>
            </a:fld>
            <a:endParaRPr lang="el-GR"/>
          </a:p>
        </p:txBody>
      </p:sp>
    </p:spTree>
    <p:extLst>
      <p:ext uri="{BB962C8B-B14F-4D97-AF65-F5344CB8AC3E}">
        <p14:creationId xmlns:p14="http://schemas.microsoft.com/office/powerpoint/2010/main" val="9783952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10"/>
          </p:nvPr>
        </p:nvSpPr>
        <p:spPr/>
        <p:txBody>
          <a:bodyPr/>
          <a:lstStyle/>
          <a:p>
            <a:fld id="{D45AAD71-CF12-4D3E-BAB3-8E73816ACA89}" type="datetimeFigureOut">
              <a:rPr lang="el-GR" smtClean="0"/>
              <a:t>25/2/2014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297CD34-AD5E-4F06-8DBB-1585AA2045D0}" type="slidenum">
              <a:rPr lang="el-GR" smtClean="0"/>
              <a:t>‹#›</a:t>
            </a:fld>
            <a:endParaRPr lang="el-GR"/>
          </a:p>
        </p:txBody>
      </p:sp>
    </p:spTree>
    <p:extLst>
      <p:ext uri="{BB962C8B-B14F-4D97-AF65-F5344CB8AC3E}">
        <p14:creationId xmlns:p14="http://schemas.microsoft.com/office/powerpoint/2010/main" val="25037397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p:nvPr>
        </p:nvSpPr>
        <p:spPr>
          <a:xfrm>
            <a:off x="722313" y="4406900"/>
            <a:ext cx="7772400" cy="1362075"/>
          </a:xfrm>
        </p:spPr>
        <p:txBody>
          <a:bodyPr anchor="t"/>
          <a:lstStyle>
            <a:lvl1pPr algn="l">
              <a:defRPr sz="4000" b="1" cap="all"/>
            </a:lvl1pPr>
          </a:lstStyle>
          <a:p>
            <a:r>
              <a:rPr lang="el-GR" smtClean="0"/>
              <a:t>Στυλ κύριου τίτλου</a:t>
            </a:r>
            <a:endParaRPr lang="el-GR"/>
          </a:p>
        </p:txBody>
      </p:sp>
      <p:sp>
        <p:nvSpPr>
          <p:cNvPr id="3" name="Θέση κειμένου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Στυλ υποδείγματος κειμένου</a:t>
            </a:r>
          </a:p>
        </p:txBody>
      </p:sp>
      <p:sp>
        <p:nvSpPr>
          <p:cNvPr id="4" name="Θέση ημερομηνίας 3"/>
          <p:cNvSpPr>
            <a:spLocks noGrp="1"/>
          </p:cNvSpPr>
          <p:nvPr>
            <p:ph type="dt" sz="half" idx="10"/>
          </p:nvPr>
        </p:nvSpPr>
        <p:spPr/>
        <p:txBody>
          <a:bodyPr/>
          <a:lstStyle/>
          <a:p>
            <a:fld id="{D45AAD71-CF12-4D3E-BAB3-8E73816ACA89}" type="datetimeFigureOut">
              <a:rPr lang="el-GR" smtClean="0"/>
              <a:t>25/2/2014</a:t>
            </a:fld>
            <a:endParaRPr lang="el-GR"/>
          </a:p>
        </p:txBody>
      </p:sp>
      <p:sp>
        <p:nvSpPr>
          <p:cNvPr id="5" name="Θέση υποσέλιδου 4"/>
          <p:cNvSpPr>
            <a:spLocks noGrp="1"/>
          </p:cNvSpPr>
          <p:nvPr>
            <p:ph type="ftr" sz="quarter" idx="11"/>
          </p:nvPr>
        </p:nvSpPr>
        <p:spPr/>
        <p:txBody>
          <a:bodyPr/>
          <a:lstStyle/>
          <a:p>
            <a:endParaRPr lang="el-GR"/>
          </a:p>
        </p:txBody>
      </p:sp>
      <p:sp>
        <p:nvSpPr>
          <p:cNvPr id="6" name="Θέση αριθμού διαφάνειας 5"/>
          <p:cNvSpPr>
            <a:spLocks noGrp="1"/>
          </p:cNvSpPr>
          <p:nvPr>
            <p:ph type="sldNum" sz="quarter" idx="12"/>
          </p:nvPr>
        </p:nvSpPr>
        <p:spPr/>
        <p:txBody>
          <a:bodyPr/>
          <a:lstStyle/>
          <a:p>
            <a:fld id="{5297CD34-AD5E-4F06-8DBB-1585AA2045D0}" type="slidenum">
              <a:rPr lang="el-GR" smtClean="0"/>
              <a:t>‹#›</a:t>
            </a:fld>
            <a:endParaRPr lang="el-GR"/>
          </a:p>
        </p:txBody>
      </p:sp>
    </p:spTree>
    <p:extLst>
      <p:ext uri="{BB962C8B-B14F-4D97-AF65-F5344CB8AC3E}">
        <p14:creationId xmlns:p14="http://schemas.microsoft.com/office/powerpoint/2010/main" val="35707769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περιεχομένου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περιεχομένου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ημερομηνίας 4"/>
          <p:cNvSpPr>
            <a:spLocks noGrp="1"/>
          </p:cNvSpPr>
          <p:nvPr>
            <p:ph type="dt" sz="half" idx="10"/>
          </p:nvPr>
        </p:nvSpPr>
        <p:spPr/>
        <p:txBody>
          <a:bodyPr/>
          <a:lstStyle/>
          <a:p>
            <a:fld id="{D45AAD71-CF12-4D3E-BAB3-8E73816ACA89}" type="datetimeFigureOut">
              <a:rPr lang="el-GR" smtClean="0"/>
              <a:t>25/2/2014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297CD34-AD5E-4F06-8DBB-1585AA2045D0}" type="slidenum">
              <a:rPr lang="el-GR" smtClean="0"/>
              <a:t>‹#›</a:t>
            </a:fld>
            <a:endParaRPr lang="el-GR"/>
          </a:p>
        </p:txBody>
      </p:sp>
    </p:spTree>
    <p:extLst>
      <p:ext uri="{BB962C8B-B14F-4D97-AF65-F5344CB8AC3E}">
        <p14:creationId xmlns:p14="http://schemas.microsoft.com/office/powerpoint/2010/main" val="5396443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lvl1pPr>
              <a:defRPr/>
            </a:lvl1pPr>
          </a:lstStyle>
          <a:p>
            <a:r>
              <a:rPr lang="el-GR" smtClean="0"/>
              <a:t>Στυλ κύριου τίτλου</a:t>
            </a:r>
            <a:endParaRPr lang="el-GR"/>
          </a:p>
        </p:txBody>
      </p:sp>
      <p:sp>
        <p:nvSpPr>
          <p:cNvPr id="3" name="Θέση κειμένου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Θέση περιεχομένου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Θέση κειμένου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Θέση περιεχομένου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Θέση ημερομηνίας 6"/>
          <p:cNvSpPr>
            <a:spLocks noGrp="1"/>
          </p:cNvSpPr>
          <p:nvPr>
            <p:ph type="dt" sz="half" idx="10"/>
          </p:nvPr>
        </p:nvSpPr>
        <p:spPr/>
        <p:txBody>
          <a:bodyPr/>
          <a:lstStyle/>
          <a:p>
            <a:fld id="{D45AAD71-CF12-4D3E-BAB3-8E73816ACA89}" type="datetimeFigureOut">
              <a:rPr lang="el-GR" smtClean="0"/>
              <a:t>25/2/2014</a:t>
            </a:fld>
            <a:endParaRPr lang="el-GR"/>
          </a:p>
        </p:txBody>
      </p:sp>
      <p:sp>
        <p:nvSpPr>
          <p:cNvPr id="8" name="Θέση υποσέλιδου 7"/>
          <p:cNvSpPr>
            <a:spLocks noGrp="1"/>
          </p:cNvSpPr>
          <p:nvPr>
            <p:ph type="ftr" sz="quarter" idx="11"/>
          </p:nvPr>
        </p:nvSpPr>
        <p:spPr/>
        <p:txBody>
          <a:bodyPr/>
          <a:lstStyle/>
          <a:p>
            <a:endParaRPr lang="el-GR"/>
          </a:p>
        </p:txBody>
      </p:sp>
      <p:sp>
        <p:nvSpPr>
          <p:cNvPr id="9" name="Θέση αριθμού διαφάνειας 8"/>
          <p:cNvSpPr>
            <a:spLocks noGrp="1"/>
          </p:cNvSpPr>
          <p:nvPr>
            <p:ph type="sldNum" sz="quarter" idx="12"/>
          </p:nvPr>
        </p:nvSpPr>
        <p:spPr/>
        <p:txBody>
          <a:bodyPr/>
          <a:lstStyle/>
          <a:p>
            <a:fld id="{5297CD34-AD5E-4F06-8DBB-1585AA2045D0}" type="slidenum">
              <a:rPr lang="el-GR" smtClean="0"/>
              <a:t>‹#›</a:t>
            </a:fld>
            <a:endParaRPr lang="el-GR"/>
          </a:p>
        </p:txBody>
      </p:sp>
    </p:spTree>
    <p:extLst>
      <p:ext uri="{BB962C8B-B14F-4D97-AF65-F5344CB8AC3E}">
        <p14:creationId xmlns:p14="http://schemas.microsoft.com/office/powerpoint/2010/main" val="35362806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smtClean="0"/>
              <a:t>Στυλ κύριου τίτλου</a:t>
            </a:r>
            <a:endParaRPr lang="el-GR"/>
          </a:p>
        </p:txBody>
      </p:sp>
      <p:sp>
        <p:nvSpPr>
          <p:cNvPr id="3" name="Θέση ημερομηνίας 2"/>
          <p:cNvSpPr>
            <a:spLocks noGrp="1"/>
          </p:cNvSpPr>
          <p:nvPr>
            <p:ph type="dt" sz="half" idx="10"/>
          </p:nvPr>
        </p:nvSpPr>
        <p:spPr/>
        <p:txBody>
          <a:bodyPr/>
          <a:lstStyle/>
          <a:p>
            <a:fld id="{D45AAD71-CF12-4D3E-BAB3-8E73816ACA89}" type="datetimeFigureOut">
              <a:rPr lang="el-GR" smtClean="0"/>
              <a:t>25/2/2014</a:t>
            </a:fld>
            <a:endParaRPr lang="el-GR"/>
          </a:p>
        </p:txBody>
      </p:sp>
      <p:sp>
        <p:nvSpPr>
          <p:cNvPr id="4" name="Θέση υποσέλιδου 3"/>
          <p:cNvSpPr>
            <a:spLocks noGrp="1"/>
          </p:cNvSpPr>
          <p:nvPr>
            <p:ph type="ftr" sz="quarter" idx="11"/>
          </p:nvPr>
        </p:nvSpPr>
        <p:spPr/>
        <p:txBody>
          <a:bodyPr/>
          <a:lstStyle/>
          <a:p>
            <a:endParaRPr lang="el-GR"/>
          </a:p>
        </p:txBody>
      </p:sp>
      <p:sp>
        <p:nvSpPr>
          <p:cNvPr id="5" name="Θέση αριθμού διαφάνειας 4"/>
          <p:cNvSpPr>
            <a:spLocks noGrp="1"/>
          </p:cNvSpPr>
          <p:nvPr>
            <p:ph type="sldNum" sz="quarter" idx="12"/>
          </p:nvPr>
        </p:nvSpPr>
        <p:spPr/>
        <p:txBody>
          <a:bodyPr/>
          <a:lstStyle/>
          <a:p>
            <a:fld id="{5297CD34-AD5E-4F06-8DBB-1585AA2045D0}" type="slidenum">
              <a:rPr lang="el-GR" smtClean="0"/>
              <a:t>‹#›</a:t>
            </a:fld>
            <a:endParaRPr lang="el-GR"/>
          </a:p>
        </p:txBody>
      </p:sp>
    </p:spTree>
    <p:extLst>
      <p:ext uri="{BB962C8B-B14F-4D97-AF65-F5344CB8AC3E}">
        <p14:creationId xmlns:p14="http://schemas.microsoft.com/office/powerpoint/2010/main" val="1120977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a:lstStyle/>
          <a:p>
            <a:fld id="{D45AAD71-CF12-4D3E-BAB3-8E73816ACA89}" type="datetimeFigureOut">
              <a:rPr lang="el-GR" smtClean="0"/>
              <a:t>25/2/2014</a:t>
            </a:fld>
            <a:endParaRPr lang="el-GR"/>
          </a:p>
        </p:txBody>
      </p:sp>
      <p:sp>
        <p:nvSpPr>
          <p:cNvPr id="3" name="Θέση υποσέλιδου 2"/>
          <p:cNvSpPr>
            <a:spLocks noGrp="1"/>
          </p:cNvSpPr>
          <p:nvPr>
            <p:ph type="ftr" sz="quarter" idx="11"/>
          </p:nvPr>
        </p:nvSpPr>
        <p:spPr/>
        <p:txBody>
          <a:bodyPr/>
          <a:lstStyle/>
          <a:p>
            <a:endParaRPr lang="el-GR"/>
          </a:p>
        </p:txBody>
      </p:sp>
      <p:sp>
        <p:nvSpPr>
          <p:cNvPr id="4" name="Θέση αριθμού διαφάνειας 3"/>
          <p:cNvSpPr>
            <a:spLocks noGrp="1"/>
          </p:cNvSpPr>
          <p:nvPr>
            <p:ph type="sldNum" sz="quarter" idx="12"/>
          </p:nvPr>
        </p:nvSpPr>
        <p:spPr/>
        <p:txBody>
          <a:bodyPr/>
          <a:lstStyle/>
          <a:p>
            <a:fld id="{5297CD34-AD5E-4F06-8DBB-1585AA2045D0}" type="slidenum">
              <a:rPr lang="el-GR" smtClean="0"/>
              <a:t>‹#›</a:t>
            </a:fld>
            <a:endParaRPr lang="el-GR"/>
          </a:p>
        </p:txBody>
      </p:sp>
    </p:spTree>
    <p:extLst>
      <p:ext uri="{BB962C8B-B14F-4D97-AF65-F5344CB8AC3E}">
        <p14:creationId xmlns:p14="http://schemas.microsoft.com/office/powerpoint/2010/main" val="769327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3050"/>
            <a:ext cx="3008313" cy="1162050"/>
          </a:xfrm>
        </p:spPr>
        <p:txBody>
          <a:bodyPr anchor="b"/>
          <a:lstStyle>
            <a:lvl1pPr algn="l">
              <a:defRPr sz="2000" b="1"/>
            </a:lvl1pPr>
          </a:lstStyle>
          <a:p>
            <a:r>
              <a:rPr lang="el-GR" smtClean="0"/>
              <a:t>Στυλ κύριου τίτλου</a:t>
            </a:r>
            <a:endParaRPr lang="el-GR"/>
          </a:p>
        </p:txBody>
      </p:sp>
      <p:sp>
        <p:nvSpPr>
          <p:cNvPr id="3" name="Θέση περιεχομένου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κειμένου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D45AAD71-CF12-4D3E-BAB3-8E73816ACA89}" type="datetimeFigureOut">
              <a:rPr lang="el-GR" smtClean="0"/>
              <a:t>25/2/2014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297CD34-AD5E-4F06-8DBB-1585AA2045D0}" type="slidenum">
              <a:rPr lang="el-GR" smtClean="0"/>
              <a:t>‹#›</a:t>
            </a:fld>
            <a:endParaRPr lang="el-GR"/>
          </a:p>
        </p:txBody>
      </p:sp>
    </p:spTree>
    <p:extLst>
      <p:ext uri="{BB962C8B-B14F-4D97-AF65-F5344CB8AC3E}">
        <p14:creationId xmlns:p14="http://schemas.microsoft.com/office/powerpoint/2010/main" val="1491499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p:nvPr>
        </p:nvSpPr>
        <p:spPr>
          <a:xfrm>
            <a:off x="1792288" y="4800600"/>
            <a:ext cx="5486400" cy="566738"/>
          </a:xfrm>
        </p:spPr>
        <p:txBody>
          <a:bodyPr anchor="b"/>
          <a:lstStyle>
            <a:lvl1pPr algn="l">
              <a:defRPr sz="2000" b="1"/>
            </a:lvl1pPr>
          </a:lstStyle>
          <a:p>
            <a:r>
              <a:rPr lang="el-GR" smtClean="0"/>
              <a:t>Στυλ κύριου τίτλου</a:t>
            </a:r>
            <a:endParaRPr lang="el-GR"/>
          </a:p>
        </p:txBody>
      </p:sp>
      <p:sp>
        <p:nvSpPr>
          <p:cNvPr id="3" name="Θέση εικόνας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Θέση κειμένου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Στυλ υποδείγματος κειμένου</a:t>
            </a:r>
          </a:p>
        </p:txBody>
      </p:sp>
      <p:sp>
        <p:nvSpPr>
          <p:cNvPr id="5" name="Θέση ημερομηνίας 4"/>
          <p:cNvSpPr>
            <a:spLocks noGrp="1"/>
          </p:cNvSpPr>
          <p:nvPr>
            <p:ph type="dt" sz="half" idx="10"/>
          </p:nvPr>
        </p:nvSpPr>
        <p:spPr/>
        <p:txBody>
          <a:bodyPr/>
          <a:lstStyle/>
          <a:p>
            <a:fld id="{D45AAD71-CF12-4D3E-BAB3-8E73816ACA89}" type="datetimeFigureOut">
              <a:rPr lang="el-GR" smtClean="0"/>
              <a:t>25/2/2014</a:t>
            </a:fld>
            <a:endParaRPr lang="el-GR"/>
          </a:p>
        </p:txBody>
      </p:sp>
      <p:sp>
        <p:nvSpPr>
          <p:cNvPr id="6" name="Θέση υποσέλιδου 5"/>
          <p:cNvSpPr>
            <a:spLocks noGrp="1"/>
          </p:cNvSpPr>
          <p:nvPr>
            <p:ph type="ftr" sz="quarter" idx="11"/>
          </p:nvPr>
        </p:nvSpPr>
        <p:spPr/>
        <p:txBody>
          <a:bodyPr/>
          <a:lstStyle/>
          <a:p>
            <a:endParaRPr lang="el-GR"/>
          </a:p>
        </p:txBody>
      </p:sp>
      <p:sp>
        <p:nvSpPr>
          <p:cNvPr id="7" name="Θέση αριθμού διαφάνειας 6"/>
          <p:cNvSpPr>
            <a:spLocks noGrp="1"/>
          </p:cNvSpPr>
          <p:nvPr>
            <p:ph type="sldNum" sz="quarter" idx="12"/>
          </p:nvPr>
        </p:nvSpPr>
        <p:spPr/>
        <p:txBody>
          <a:bodyPr/>
          <a:lstStyle/>
          <a:p>
            <a:fld id="{5297CD34-AD5E-4F06-8DBB-1585AA2045D0}" type="slidenum">
              <a:rPr lang="el-GR" smtClean="0"/>
              <a:t>‹#›</a:t>
            </a:fld>
            <a:endParaRPr lang="el-GR"/>
          </a:p>
        </p:txBody>
      </p:sp>
    </p:spTree>
    <p:extLst>
      <p:ext uri="{BB962C8B-B14F-4D97-AF65-F5344CB8AC3E}">
        <p14:creationId xmlns:p14="http://schemas.microsoft.com/office/powerpoint/2010/main" val="20766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l-GR" smtClean="0"/>
              <a:t>Στυλ κύριου τίτλου</a:t>
            </a:r>
            <a:endParaRPr lang="el-GR"/>
          </a:p>
        </p:txBody>
      </p:sp>
      <p:sp>
        <p:nvSpPr>
          <p:cNvPr id="3" name="Θέση κειμένου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Θέση ημερομηνίας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5AAD71-CF12-4D3E-BAB3-8E73816ACA89}" type="datetimeFigureOut">
              <a:rPr lang="el-GR" smtClean="0"/>
              <a:t>25/2/2014</a:t>
            </a:fld>
            <a:endParaRPr lang="el-GR"/>
          </a:p>
        </p:txBody>
      </p:sp>
      <p:sp>
        <p:nvSpPr>
          <p:cNvPr id="5" name="Θέση υποσέλιδου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97CD34-AD5E-4F06-8DBB-1585AA2045D0}" type="slidenum">
              <a:rPr lang="el-GR" smtClean="0"/>
              <a:t>‹#›</a:t>
            </a:fld>
            <a:endParaRPr lang="el-GR"/>
          </a:p>
        </p:txBody>
      </p:sp>
    </p:spTree>
    <p:extLst>
      <p:ext uri="{BB962C8B-B14F-4D97-AF65-F5344CB8AC3E}">
        <p14:creationId xmlns:p14="http://schemas.microsoft.com/office/powerpoint/2010/main" val="2861807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ctrTitle"/>
          </p:nvPr>
        </p:nvSpPr>
        <p:spPr>
          <a:xfrm>
            <a:off x="683568" y="404664"/>
            <a:ext cx="7772400" cy="1470025"/>
          </a:xfrm>
        </p:spPr>
        <p:txBody>
          <a:bodyPr>
            <a:normAutofit fontScale="90000"/>
          </a:bodyPr>
          <a:lstStyle/>
          <a:p>
            <a:r>
              <a:rPr lang="el-GR" b="1" i="1" dirty="0" smtClean="0"/>
              <a:t/>
            </a:r>
            <a:br>
              <a:rPr lang="el-GR" b="1" i="1" dirty="0" smtClean="0"/>
            </a:br>
            <a:r>
              <a:rPr lang="el-GR" b="1" i="1" dirty="0"/>
              <a:t/>
            </a:r>
            <a:br>
              <a:rPr lang="el-GR" b="1" i="1" dirty="0"/>
            </a:br>
            <a:r>
              <a:rPr lang="el-GR" b="1" i="1" dirty="0" smtClean="0"/>
              <a:t/>
            </a:r>
            <a:br>
              <a:rPr lang="el-GR" b="1" i="1" dirty="0" smtClean="0"/>
            </a:br>
            <a:r>
              <a:rPr lang="el-GR" b="1" i="1" dirty="0" smtClean="0"/>
              <a:t>Βιβλιογραφική εργασία για το μάθημα της </a:t>
            </a:r>
            <a:r>
              <a:rPr lang="el-GR" b="1" i="1" dirty="0" err="1"/>
              <a:t>Ε</a:t>
            </a:r>
            <a:r>
              <a:rPr lang="el-GR" b="1" i="1" dirty="0" err="1" smtClean="0"/>
              <a:t>μβιομηχανικής</a:t>
            </a:r>
            <a:r>
              <a:rPr lang="el-GR" b="1" i="1" dirty="0" smtClean="0"/>
              <a:t> και </a:t>
            </a:r>
            <a:r>
              <a:rPr lang="el-GR" b="1" i="1" dirty="0" err="1" smtClean="0"/>
              <a:t>Βιοϊατρικής</a:t>
            </a:r>
            <a:r>
              <a:rPr lang="el-GR" b="1" i="1" dirty="0" smtClean="0"/>
              <a:t> Τεχνολογίας</a:t>
            </a:r>
            <a:br>
              <a:rPr lang="el-GR" b="1" i="1" dirty="0" smtClean="0"/>
            </a:br>
            <a:r>
              <a:rPr lang="el-GR" b="1" i="1" dirty="0" smtClean="0"/>
              <a:t/>
            </a:r>
            <a:br>
              <a:rPr lang="el-GR" b="1" i="1" dirty="0" smtClean="0"/>
            </a:br>
            <a:r>
              <a:rPr lang="el-GR" b="1" i="1" dirty="0" smtClean="0"/>
              <a:t/>
            </a:r>
            <a:br>
              <a:rPr lang="el-GR" b="1" i="1" dirty="0" smtClean="0"/>
            </a:br>
            <a:r>
              <a:rPr lang="el-GR" b="1" i="1" dirty="0" smtClean="0"/>
              <a:t> Ο αιώνας της </a:t>
            </a:r>
            <a:r>
              <a:rPr lang="el-GR" b="1" i="1" dirty="0" err="1" smtClean="0"/>
              <a:t>πρωτεωμικής</a:t>
            </a:r>
            <a:endParaRPr lang="el-GR" b="1" i="1" dirty="0"/>
          </a:p>
        </p:txBody>
      </p:sp>
      <p:sp>
        <p:nvSpPr>
          <p:cNvPr id="3" name="Υπότιτλος 2"/>
          <p:cNvSpPr>
            <a:spLocks noGrp="1"/>
          </p:cNvSpPr>
          <p:nvPr>
            <p:ph type="subTitle" idx="1"/>
          </p:nvPr>
        </p:nvSpPr>
        <p:spPr/>
        <p:txBody>
          <a:bodyPr>
            <a:normAutofit/>
          </a:bodyPr>
          <a:lstStyle/>
          <a:p>
            <a:endParaRPr lang="el-GR" dirty="0"/>
          </a:p>
          <a:p>
            <a:endParaRPr lang="el-GR" b="1" i="1" dirty="0" smtClean="0">
              <a:solidFill>
                <a:schemeClr val="tx1"/>
              </a:solidFill>
            </a:endParaRPr>
          </a:p>
          <a:p>
            <a:r>
              <a:rPr lang="el-GR" b="1" i="1" dirty="0" smtClean="0">
                <a:solidFill>
                  <a:schemeClr val="tx1"/>
                </a:solidFill>
              </a:rPr>
              <a:t>Μπασιάς Ευάγγελος</a:t>
            </a:r>
          </a:p>
          <a:p>
            <a:endParaRPr lang="el-GR" dirty="0"/>
          </a:p>
        </p:txBody>
      </p:sp>
    </p:spTree>
    <p:extLst>
      <p:ext uri="{BB962C8B-B14F-4D97-AF65-F5344CB8AC3E}">
        <p14:creationId xmlns:p14="http://schemas.microsoft.com/office/powerpoint/2010/main" val="399510967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i="1" dirty="0"/>
              <a:t>Σχηματικό διάγραμμα </a:t>
            </a:r>
            <a:r>
              <a:rPr lang="el-GR" b="1" i="1" dirty="0" err="1"/>
              <a:t>ηλεκτροφόρησης</a:t>
            </a:r>
            <a:endParaRPr lang="el-GR" b="1" i="1" dirty="0"/>
          </a:p>
        </p:txBody>
      </p:sp>
      <p:pic>
        <p:nvPicPr>
          <p:cNvPr id="5" name="Θέση περιεχομένου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95536" y="1772816"/>
            <a:ext cx="8352928" cy="4320480"/>
          </a:xfrm>
        </p:spPr>
      </p:pic>
    </p:spTree>
    <p:extLst>
      <p:ext uri="{BB962C8B-B14F-4D97-AF65-F5344CB8AC3E}">
        <p14:creationId xmlns:p14="http://schemas.microsoft.com/office/powerpoint/2010/main" val="2156237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46856" y="188640"/>
            <a:ext cx="8229600" cy="922114"/>
          </a:xfrm>
        </p:spPr>
        <p:txBody>
          <a:bodyPr/>
          <a:lstStyle/>
          <a:p>
            <a:r>
              <a:rPr lang="el-GR" b="1" i="1" dirty="0"/>
              <a:t>Παράδειγμα χάρτη πρωτεϊνών </a:t>
            </a:r>
            <a:endParaRPr lang="el-GR" b="1" i="1" dirty="0"/>
          </a:p>
        </p:txBody>
      </p:sp>
      <p:sp>
        <p:nvSpPr>
          <p:cNvPr id="3" name="Θέση περιεχομένου 2"/>
          <p:cNvSpPr>
            <a:spLocks noGrp="1"/>
          </p:cNvSpPr>
          <p:nvPr>
            <p:ph idx="1"/>
          </p:nvPr>
        </p:nvSpPr>
        <p:spPr>
          <a:xfrm>
            <a:off x="446856" y="1340768"/>
            <a:ext cx="8229600" cy="4525963"/>
          </a:xfrm>
        </p:spPr>
        <p:txBody>
          <a:bodyPr/>
          <a:lstStyle/>
          <a:p>
            <a:r>
              <a:rPr lang="el-GR" dirty="0" smtClean="0"/>
              <a:t>Με </a:t>
            </a:r>
            <a:r>
              <a:rPr lang="el-GR" dirty="0" smtClean="0"/>
              <a:t>κύκλους τονίζονται οι </a:t>
            </a:r>
            <a:r>
              <a:rPr lang="el-GR" dirty="0" err="1" smtClean="0"/>
              <a:t>πρωτεϊνες</a:t>
            </a:r>
            <a:r>
              <a:rPr lang="el-GR" dirty="0" smtClean="0"/>
              <a:t> που πρόκειται να παραλειφθούν για περαιτέρω ανάλυση.</a:t>
            </a:r>
            <a:endParaRPr lang="el-GR" dirty="0"/>
          </a:p>
        </p:txBody>
      </p:sp>
      <p:pic>
        <p:nvPicPr>
          <p:cNvPr id="8194" name="Picture 2" descr="C:\Users\Sunday\Desktop\Untitled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4820" y="2927444"/>
            <a:ext cx="6048672" cy="39287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22848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περιεχομένου 3"/>
          <p:cNvSpPr>
            <a:spLocks noGrp="1"/>
          </p:cNvSpPr>
          <p:nvPr>
            <p:ph idx="1"/>
          </p:nvPr>
        </p:nvSpPr>
        <p:spPr>
          <a:xfrm>
            <a:off x="467544" y="620688"/>
            <a:ext cx="8229600" cy="5112568"/>
          </a:xfrm>
        </p:spPr>
        <p:txBody>
          <a:bodyPr>
            <a:normAutofit fontScale="77500" lnSpcReduction="20000"/>
          </a:bodyPr>
          <a:lstStyle/>
          <a:p>
            <a:pPr marL="0" indent="0">
              <a:buNone/>
            </a:pPr>
            <a:endParaRPr lang="el-GR" dirty="0" smtClean="0"/>
          </a:p>
          <a:p>
            <a:pPr marL="0" indent="0">
              <a:buNone/>
            </a:pPr>
            <a:r>
              <a:rPr lang="el-GR" dirty="0" smtClean="0"/>
              <a:t>  Οι κηλίδες αυτές μπορούν να </a:t>
            </a:r>
            <a:r>
              <a:rPr lang="el-GR" dirty="0" err="1" smtClean="0"/>
              <a:t>ποσοτικοποιηθούν</a:t>
            </a:r>
            <a:r>
              <a:rPr lang="el-GR" dirty="0" smtClean="0"/>
              <a:t> με φασματοσκοπικές τεχνικές (καταγράφεται δηλαδή η θέση και η ένταση του χρώματος κάθε κηλίδας στην πλάκα με τη βοήθεια οργάνων και λογισμικού ανάλυσης εικόνας). Επειδή ακόμα και οι καλύτερες πηκτές δύο διαστάσεων δεν μπορούν να διαχωρίσουν πάνω από 1000 πρωτεΐνες, γίνεται κατανοητό ότι μετά την </a:t>
            </a:r>
            <a:r>
              <a:rPr lang="el-GR" dirty="0" err="1" smtClean="0"/>
              <a:t>ηλεκτροφόρηση</a:t>
            </a:r>
            <a:r>
              <a:rPr lang="el-GR" dirty="0" smtClean="0"/>
              <a:t> θα εμφανίζονται στην πηκτή οι πρωτεΐνες που θα βρίσκονται στο δείγμα </a:t>
            </a:r>
            <a:r>
              <a:rPr lang="el-GR" b="1" dirty="0" smtClean="0"/>
              <a:t>σε μεγαλύτερη ποσότητα</a:t>
            </a:r>
            <a:r>
              <a:rPr lang="el-GR" dirty="0" smtClean="0"/>
              <a:t>. Επιπλέον, υδρόφοβες πρωτεΐνες ή πρωτεΐνες με πολύ μεγάλη μοριακή μάζα δεν μπορούν να παραληφθούν από το βιολογικό δείγμα με τον κατάλληλο διαλύτη για περαιτέρω </a:t>
            </a:r>
            <a:r>
              <a:rPr lang="el-GR" dirty="0" err="1" smtClean="0"/>
              <a:t>ηλεκτροφορητική</a:t>
            </a:r>
            <a:r>
              <a:rPr lang="el-GR" dirty="0" smtClean="0"/>
              <a:t> ανάλυση. Στις περιπτώσεις αυτές θα πρέπει να χρησιμοποιηθούν άλλες συμβατικές </a:t>
            </a:r>
            <a:r>
              <a:rPr lang="el-GR" dirty="0" err="1" smtClean="0"/>
              <a:t>χρωματογραφικές</a:t>
            </a:r>
            <a:r>
              <a:rPr lang="el-GR" dirty="0" smtClean="0"/>
              <a:t> τεχνικές για το διαχωρισμό των πρωτεϊνών αυτών. </a:t>
            </a:r>
          </a:p>
          <a:p>
            <a:endParaRPr lang="el-GR" dirty="0" smtClean="0"/>
          </a:p>
          <a:p>
            <a:endParaRPr lang="el-GR" dirty="0" smtClean="0"/>
          </a:p>
          <a:p>
            <a:endParaRPr lang="el-GR" dirty="0"/>
          </a:p>
        </p:txBody>
      </p:sp>
    </p:spTree>
    <p:extLst>
      <p:ext uri="{BB962C8B-B14F-4D97-AF65-F5344CB8AC3E}">
        <p14:creationId xmlns:p14="http://schemas.microsoft.com/office/powerpoint/2010/main" val="3625493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περιεχομένου 3"/>
          <p:cNvSpPr>
            <a:spLocks noGrp="1"/>
          </p:cNvSpPr>
          <p:nvPr>
            <p:ph idx="1"/>
          </p:nvPr>
        </p:nvSpPr>
        <p:spPr>
          <a:xfrm>
            <a:off x="395536" y="260648"/>
            <a:ext cx="8291264" cy="6597352"/>
          </a:xfrm>
        </p:spPr>
        <p:txBody>
          <a:bodyPr>
            <a:noAutofit/>
          </a:bodyPr>
          <a:lstStyle/>
          <a:p>
            <a:r>
              <a:rPr lang="el-GR" sz="1800" dirty="0" smtClean="0">
                <a:latin typeface="Arial" panose="020B0604020202020204" pitchFamily="34" charset="0"/>
                <a:cs typeface="Arial" panose="020B0604020202020204" pitchFamily="34" charset="0"/>
              </a:rPr>
              <a:t>Μετά το διαχωρισμό, την εμφάνιση και την ποσοτικοποίηση των πρωτεϊνών του δείγματος, ακολουθεί η διαδικασία της ταυτοποίησης των πρωτεϊνών αυτών. Κάθε κηλίδα (μία πρωτεΐνη) παραλαμβάνεται από την πλάκα και στη συνέχεια διασπάται σε μικρότερα κομμάτια με τη βοήθεια πρωτεολυτικών ενζύμων, δηλαδή ειδικών πρωτεϊνών που έχουν τη λειτουργική ικανότητα να σπάνε άλλες πρωτεΐνες. Τα κομμάτια αυτά της πρωτεΐνης (πεπτίδια) αναλύονται στη συνέχεια με την τεχνική της </a:t>
            </a:r>
            <a:r>
              <a:rPr lang="el-GR" sz="1800" dirty="0" err="1" smtClean="0">
                <a:latin typeface="Arial" panose="020B0604020202020204" pitchFamily="34" charset="0"/>
                <a:cs typeface="Arial" panose="020B0604020202020204" pitchFamily="34" charset="0"/>
              </a:rPr>
              <a:t>φασματομετρίας</a:t>
            </a:r>
            <a:r>
              <a:rPr lang="el-GR" sz="1800" dirty="0" smtClean="0">
                <a:latin typeface="Arial" panose="020B0604020202020204" pitchFamily="34" charset="0"/>
                <a:cs typeface="Arial" panose="020B0604020202020204" pitchFamily="34" charset="0"/>
              </a:rPr>
              <a:t> μαζών, σε μία διαδικασία που ονομάζεται "αποτύπωμα </a:t>
            </a:r>
            <a:r>
              <a:rPr lang="el-GR" sz="1800" dirty="0" err="1" smtClean="0">
                <a:latin typeface="Arial" panose="020B0604020202020204" pitchFamily="34" charset="0"/>
                <a:cs typeface="Arial" panose="020B0604020202020204" pitchFamily="34" charset="0"/>
              </a:rPr>
              <a:t>πεπτιδικών</a:t>
            </a:r>
            <a:r>
              <a:rPr lang="el-GR" sz="1800" dirty="0" smtClean="0">
                <a:latin typeface="Arial" panose="020B0604020202020204" pitchFamily="34" charset="0"/>
                <a:cs typeface="Arial" panose="020B0604020202020204" pitchFamily="34" charset="0"/>
              </a:rPr>
              <a:t> μαζών" (</a:t>
            </a:r>
            <a:r>
              <a:rPr lang="el-GR" sz="1800" dirty="0" err="1" smtClean="0">
                <a:latin typeface="Arial" panose="020B0604020202020204" pitchFamily="34" charset="0"/>
                <a:cs typeface="Arial" panose="020B0604020202020204" pitchFamily="34" charset="0"/>
              </a:rPr>
              <a:t>peptide</a:t>
            </a:r>
            <a:r>
              <a:rPr lang="el-GR" sz="1800" dirty="0" smtClean="0">
                <a:latin typeface="Arial" panose="020B0604020202020204" pitchFamily="34" charset="0"/>
                <a:cs typeface="Arial" panose="020B0604020202020204" pitchFamily="34" charset="0"/>
              </a:rPr>
              <a:t> </a:t>
            </a:r>
            <a:r>
              <a:rPr lang="el-GR" sz="1800" dirty="0" err="1" smtClean="0">
                <a:latin typeface="Arial" panose="020B0604020202020204" pitchFamily="34" charset="0"/>
                <a:cs typeface="Arial" panose="020B0604020202020204" pitchFamily="34" charset="0"/>
              </a:rPr>
              <a:t>mass</a:t>
            </a:r>
            <a:r>
              <a:rPr lang="el-GR" sz="1800" dirty="0" smtClean="0">
                <a:latin typeface="Arial" panose="020B0604020202020204" pitchFamily="34" charset="0"/>
                <a:cs typeface="Arial" panose="020B0604020202020204" pitchFamily="34" charset="0"/>
              </a:rPr>
              <a:t> </a:t>
            </a:r>
            <a:r>
              <a:rPr lang="el-GR" sz="1800" dirty="0" err="1" smtClean="0">
                <a:latin typeface="Arial" panose="020B0604020202020204" pitchFamily="34" charset="0"/>
                <a:cs typeface="Arial" panose="020B0604020202020204" pitchFamily="34" charset="0"/>
              </a:rPr>
              <a:t>fingerprinting</a:t>
            </a:r>
            <a:r>
              <a:rPr lang="el-GR" sz="1800" dirty="0" smtClean="0">
                <a:latin typeface="Arial" panose="020B0604020202020204" pitchFamily="34" charset="0"/>
                <a:cs typeface="Arial" panose="020B0604020202020204" pitchFamily="34" charset="0"/>
              </a:rPr>
              <a:t>). Κατά τη διαδικασία αυτή οι πρωτεΐνες </a:t>
            </a:r>
            <a:r>
              <a:rPr lang="el-GR" sz="1800" dirty="0" err="1" smtClean="0">
                <a:latin typeface="Arial" panose="020B0604020202020204" pitchFamily="34" charset="0"/>
                <a:cs typeface="Arial" panose="020B0604020202020204" pitchFamily="34" charset="0"/>
              </a:rPr>
              <a:t>ταυτοποιούνται</a:t>
            </a:r>
            <a:r>
              <a:rPr lang="el-GR" sz="1800" dirty="0" smtClean="0">
                <a:latin typeface="Arial" panose="020B0604020202020204" pitchFamily="34" charset="0"/>
                <a:cs typeface="Arial" panose="020B0604020202020204" pitchFamily="34" charset="0"/>
              </a:rPr>
              <a:t> </a:t>
            </a:r>
            <a:r>
              <a:rPr lang="el-GR" sz="1800" dirty="0" smtClean="0">
                <a:latin typeface="Arial" panose="020B0604020202020204" pitchFamily="34" charset="0"/>
                <a:cs typeface="Arial" panose="020B0604020202020204" pitchFamily="34" charset="0"/>
              </a:rPr>
              <a:t>συγκρίνοντας τη μάζα των </a:t>
            </a:r>
            <a:r>
              <a:rPr lang="el-GR" sz="1800" dirty="0" err="1" smtClean="0">
                <a:latin typeface="Arial" panose="020B0604020202020204" pitchFamily="34" charset="0"/>
                <a:cs typeface="Arial" panose="020B0604020202020204" pitchFamily="34" charset="0"/>
              </a:rPr>
              <a:t>πεπτιδικών</a:t>
            </a:r>
            <a:r>
              <a:rPr lang="el-GR" sz="1800" dirty="0" smtClean="0">
                <a:latin typeface="Arial" panose="020B0604020202020204" pitchFamily="34" charset="0"/>
                <a:cs typeface="Arial" panose="020B0604020202020204" pitchFamily="34" charset="0"/>
              </a:rPr>
              <a:t> κομματιών με δεδομένα τα οποία προβλέπονται από την ανάλυση πληροφορίας σχετικής με γνωστές αλληλουχίες </a:t>
            </a:r>
            <a:r>
              <a:rPr lang="el-GR" sz="1800" dirty="0" err="1" smtClean="0">
                <a:latin typeface="Arial" panose="020B0604020202020204" pitchFamily="34" charset="0"/>
                <a:cs typeface="Arial" panose="020B0604020202020204" pitchFamily="34" charset="0"/>
              </a:rPr>
              <a:t>γονιδιωμάτων</a:t>
            </a:r>
            <a:r>
              <a:rPr lang="el-GR" sz="1800" dirty="0" smtClean="0">
                <a:latin typeface="Arial" panose="020B0604020202020204" pitchFamily="34" charset="0"/>
                <a:cs typeface="Arial" panose="020B0604020202020204" pitchFamily="34" charset="0"/>
              </a:rPr>
              <a:t> ή πρωτεϊνών. Η σύγκριση αυτή γίνεται με υπολογιστή και κατάλληλο λογισμικό. </a:t>
            </a:r>
          </a:p>
          <a:p>
            <a:r>
              <a:rPr lang="el-GR" sz="1800" dirty="0" smtClean="0">
                <a:latin typeface="Arial" panose="020B0604020202020204" pitchFamily="34" charset="0"/>
                <a:cs typeface="Arial" panose="020B0604020202020204" pitchFamily="34" charset="0"/>
              </a:rPr>
              <a:t>Στο φασματόμετρο μαζών, τα μόρια της υπό ανάλυση ουσίας μετατρέπονται σε ιόντα στην αέριο φάση, κάτω από συνθήκες υψηλού κενού και ειδικές φυσικοχημικές  τεχνικές. Τα ιόντα αυτά με τη βοήθεια ηλεκτρικών πεδίων ευθυγραμμίζονται σε λεπτή δέσμη. Η δέσμη διέρχεται μέσω ηλεκτρικού ή μαγνητικού πεδίου, οπότε το κάθε ιόν, ανάλογα με το λόγο μάζα/ηλεκτρικό φορτίο (m/z) που παρουσιάζει αποκλίνει από την αρχική κατεύθυνση. Με κατάλληλο ανιχνευτή μπορεί να μετρηθεί το ηλεκτρικό ρεύμα που παρέχουν τα ιόντα με διαφορετικό λόγο m/z. </a:t>
            </a:r>
            <a:r>
              <a:rPr lang="el-GR" sz="1800" dirty="0" err="1" smtClean="0">
                <a:latin typeface="Arial" panose="020B0604020202020204" pitchFamily="34" charset="0"/>
                <a:cs typeface="Arial" panose="020B0604020202020204" pitchFamily="34" charset="0"/>
              </a:rPr>
              <a:t>To</a:t>
            </a:r>
            <a:r>
              <a:rPr lang="el-GR" sz="1800" dirty="0" smtClean="0">
                <a:latin typeface="Arial" panose="020B0604020202020204" pitchFamily="34" charset="0"/>
                <a:cs typeface="Arial" panose="020B0604020202020204" pitchFamily="34" charset="0"/>
              </a:rPr>
              <a:t> διάγραμμα που δείχνει την ένταση του ρεύματος ως συνάρτηση του λόγου m/z ονομάζεται φάσμα μαζών της ουσίας.</a:t>
            </a:r>
          </a:p>
          <a:p>
            <a:endParaRPr lang="el-GR" sz="1800" dirty="0"/>
          </a:p>
        </p:txBody>
      </p:sp>
    </p:spTree>
    <p:extLst>
      <p:ext uri="{BB962C8B-B14F-4D97-AF65-F5344CB8AC3E}">
        <p14:creationId xmlns:p14="http://schemas.microsoft.com/office/powerpoint/2010/main" val="17925263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237737" y="260648"/>
            <a:ext cx="9022292" cy="64087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07361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67544" y="11266"/>
            <a:ext cx="8229600" cy="1143000"/>
          </a:xfrm>
        </p:spPr>
        <p:txBody>
          <a:bodyPr/>
          <a:lstStyle/>
          <a:p>
            <a:r>
              <a:rPr lang="en-US" dirty="0" smtClean="0"/>
              <a:t>MALDI-TOF</a:t>
            </a:r>
            <a:endParaRPr lang="el-GR" dirty="0"/>
          </a:p>
        </p:txBody>
      </p:sp>
      <p:pic>
        <p:nvPicPr>
          <p:cNvPr id="6146"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79512" y="1107208"/>
            <a:ext cx="8640960" cy="58239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01240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67544" y="0"/>
            <a:ext cx="8229600" cy="1143000"/>
          </a:xfrm>
        </p:spPr>
        <p:txBody>
          <a:bodyPr/>
          <a:lstStyle/>
          <a:p>
            <a:r>
              <a:rPr lang="en-US" b="1" dirty="0" smtClean="0"/>
              <a:t>MALDI-TOF</a:t>
            </a:r>
            <a:endParaRPr lang="el-GR" b="1" dirty="0"/>
          </a:p>
        </p:txBody>
      </p:sp>
      <p:pic>
        <p:nvPicPr>
          <p:cNvPr id="5122"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801347"/>
            <a:ext cx="8208912" cy="58968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271643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περιεχομένου 3"/>
          <p:cNvSpPr>
            <a:spLocks noGrp="1"/>
          </p:cNvSpPr>
          <p:nvPr>
            <p:ph idx="1"/>
          </p:nvPr>
        </p:nvSpPr>
        <p:spPr>
          <a:xfrm>
            <a:off x="457200" y="188640"/>
            <a:ext cx="8229600" cy="5937523"/>
          </a:xfrm>
        </p:spPr>
        <p:txBody>
          <a:bodyPr>
            <a:noAutofit/>
          </a:bodyPr>
          <a:lstStyle/>
          <a:p>
            <a:pPr marL="0" indent="0">
              <a:buNone/>
            </a:pPr>
            <a:r>
              <a:rPr lang="el-GR" sz="1800" dirty="0" smtClean="0"/>
              <a:t>Η </a:t>
            </a:r>
            <a:r>
              <a:rPr lang="el-GR" sz="1800" dirty="0" err="1" smtClean="0"/>
              <a:t>ηλεκτροφόρηση</a:t>
            </a:r>
            <a:r>
              <a:rPr lang="el-GR" sz="1800" dirty="0" smtClean="0"/>
              <a:t> δύο διαστάσεων, η οποία συνοδεύεται από την ταυτοποίηση των πρωτεϊνών με φασματοσκοπία μάζας, αποτελεί την πρωταρχική τεχνική που χρησιμοποιείται, εδώ και αρκετά χρόνια, στην κλασσική </a:t>
            </a:r>
            <a:r>
              <a:rPr lang="el-GR" sz="1800" dirty="0" err="1" smtClean="0"/>
              <a:t>πρωτεωμική</a:t>
            </a:r>
            <a:r>
              <a:rPr lang="el-GR" sz="1800" dirty="0" smtClean="0"/>
              <a:t> ανάλυση, με στόχο την ανακάλυψη νέων βιολογικών δεικτών για τη διάγνωση του καρκίνου σε πρώιμο στάδιο και την παρακολούθηση της πορείας της νόσου. Εντούτοις, η χρήση αυτής της προσέγγισης παρουσιάζει δυσκολίες, λόγω των τεχνικών προβλημάτων που αναφέρθηκαν στο κεφάλαιο της καταγραφής των πρωτεϊνών. Επιπλέον, τα δείγματα ιστού που χαρακτηρίζονται από τους παθολογοανατόμους ως «φυσιολογικά» ή «</a:t>
            </a:r>
            <a:r>
              <a:rPr lang="el-GR" sz="1800" dirty="0" err="1" smtClean="0"/>
              <a:t>νεοπλασματικά</a:t>
            </a:r>
            <a:r>
              <a:rPr lang="el-GR" sz="1800" dirty="0" smtClean="0"/>
              <a:t>» είναι στην πραγματικότητα ένα ετερογενές μίγμα διαφόρων κυτταρικών τύπων, που όλοι συνεισφέρουν στη διαμόρφωση του </a:t>
            </a:r>
            <a:r>
              <a:rPr lang="el-GR" sz="1800" dirty="0" err="1" smtClean="0"/>
              <a:t>πρωτεωμικού</a:t>
            </a:r>
            <a:r>
              <a:rPr lang="el-GR" sz="1800" dirty="0" smtClean="0"/>
              <a:t> προτύπου </a:t>
            </a:r>
            <a:r>
              <a:rPr lang="el-GR" sz="1800" dirty="0" err="1" smtClean="0"/>
              <a:t>ιστικών</a:t>
            </a:r>
            <a:r>
              <a:rPr lang="el-GR" sz="1800" dirty="0" smtClean="0"/>
              <a:t> </a:t>
            </a:r>
            <a:r>
              <a:rPr lang="el-GR" sz="1800" dirty="0" err="1" smtClean="0"/>
              <a:t>τεμαχιδίων</a:t>
            </a:r>
            <a:r>
              <a:rPr lang="el-GR" sz="1800" dirty="0" smtClean="0"/>
              <a:t>, κατά την ανάλυση με </a:t>
            </a:r>
            <a:r>
              <a:rPr lang="el-GR" sz="1800" dirty="0" err="1" smtClean="0"/>
              <a:t>ηλεκτροφόρηση</a:t>
            </a:r>
            <a:r>
              <a:rPr lang="el-GR" sz="1800" dirty="0" smtClean="0"/>
              <a:t> δύο διαστάσεων. Επομένως, η αναζήτηση βιολογικών δεικτών σε δείγματα πρώιμων καρκινικών  αλλοιώσεων δυσχεραίνεται καθώς οι αλλοιώσεις αυτές είναι συνήθως μικρής έκτασης, με αποτέλεσμα τα δείγματα που αναλύονται συχνά να περιέχουν προσμίξεις από τον παρακείμενο </a:t>
            </a:r>
            <a:r>
              <a:rPr lang="el-GR" sz="1800" dirty="0" err="1" smtClean="0"/>
              <a:t>στρωματικό</a:t>
            </a:r>
            <a:r>
              <a:rPr lang="el-GR" sz="1800" dirty="0" smtClean="0"/>
              <a:t> ιστό. Η ειδικότητα της </a:t>
            </a:r>
            <a:r>
              <a:rPr lang="el-GR" sz="1800" dirty="0" err="1" smtClean="0"/>
              <a:t>ηλεκτροφόρησης</a:t>
            </a:r>
            <a:r>
              <a:rPr lang="el-GR" sz="1800" dirty="0" smtClean="0"/>
              <a:t> δύο διαστάσεων βελτιώνεται σημαντικά με την εφαρμογή της τεχνικής </a:t>
            </a:r>
            <a:r>
              <a:rPr lang="el-GR" sz="1800" dirty="0" err="1" smtClean="0"/>
              <a:t>εκτομής</a:t>
            </a:r>
            <a:r>
              <a:rPr lang="el-GR" sz="1800" dirty="0" smtClean="0"/>
              <a:t> με LASER κατά τη διάρκεια μικροσκόπησης (</a:t>
            </a:r>
            <a:r>
              <a:rPr lang="el-GR" sz="1800" b="1" i="1" dirty="0" smtClean="0"/>
              <a:t>LASER </a:t>
            </a:r>
            <a:r>
              <a:rPr lang="el-GR" sz="1800" b="1" i="1" dirty="0" err="1" smtClean="0"/>
              <a:t>capture</a:t>
            </a:r>
            <a:r>
              <a:rPr lang="el-GR" sz="1800" b="1" i="1" dirty="0" smtClean="0"/>
              <a:t> </a:t>
            </a:r>
            <a:r>
              <a:rPr lang="el-GR" sz="1800" b="1" i="1" dirty="0" err="1" smtClean="0"/>
              <a:t>microdissection</a:t>
            </a:r>
            <a:r>
              <a:rPr lang="el-GR" sz="1800" b="1" i="1" dirty="0" smtClean="0"/>
              <a:t>, LCM</a:t>
            </a:r>
            <a:r>
              <a:rPr lang="el-GR" sz="1800" dirty="0" smtClean="0"/>
              <a:t>).  Η τεχνική αυτή επιτρέπει την </a:t>
            </a:r>
            <a:r>
              <a:rPr lang="el-GR" sz="1800" dirty="0" err="1" smtClean="0"/>
              <a:t>εκτομή</a:t>
            </a:r>
            <a:r>
              <a:rPr lang="el-GR" sz="1800" dirty="0" smtClean="0"/>
              <a:t> με LASER από δείγμα ιστού αμιγών </a:t>
            </a:r>
            <a:r>
              <a:rPr lang="el-GR" sz="1800" dirty="0" err="1" smtClean="0"/>
              <a:t>νεοπλασματικών</a:t>
            </a:r>
            <a:r>
              <a:rPr lang="el-GR" sz="1800" dirty="0" smtClean="0"/>
              <a:t> ή φυσιολογικών κυτταρικών πληθυσμών, οι οποίοι αναγνωρίζονται με παρατήρηση στο μικροσκόπιο μετά από χρώση, και στη συνέχεια χρησιμοποιούνται για </a:t>
            </a:r>
            <a:r>
              <a:rPr lang="el-GR" sz="1800" dirty="0" err="1" smtClean="0"/>
              <a:t>πρωτεωμική</a:t>
            </a:r>
            <a:r>
              <a:rPr lang="el-GR" sz="1800" dirty="0" smtClean="0"/>
              <a:t> ανάλυση.</a:t>
            </a:r>
          </a:p>
          <a:p>
            <a:endParaRPr lang="el-GR" sz="1800" dirty="0"/>
          </a:p>
        </p:txBody>
      </p:sp>
    </p:spTree>
    <p:extLst>
      <p:ext uri="{BB962C8B-B14F-4D97-AF65-F5344CB8AC3E}">
        <p14:creationId xmlns:p14="http://schemas.microsoft.com/office/powerpoint/2010/main" val="11426648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Θέση περιεχομένου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835696" y="185901"/>
            <a:ext cx="5400600" cy="6187773"/>
          </a:xfrm>
        </p:spPr>
      </p:pic>
    </p:spTree>
    <p:extLst>
      <p:ext uri="{BB962C8B-B14F-4D97-AF65-F5344CB8AC3E}">
        <p14:creationId xmlns:p14="http://schemas.microsoft.com/office/powerpoint/2010/main" val="18909127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02153" y="1124744"/>
            <a:ext cx="465586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33663" y="980728"/>
            <a:ext cx="4360322" cy="4869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133705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i="1" dirty="0" smtClean="0"/>
              <a:t>Ορισμός</a:t>
            </a:r>
            <a:endParaRPr lang="el-GR" b="1" i="1" dirty="0"/>
          </a:p>
        </p:txBody>
      </p:sp>
      <p:pic>
        <p:nvPicPr>
          <p:cNvPr id="102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187624" y="1687887"/>
            <a:ext cx="6629978" cy="42613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69013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n-US" b="1" dirty="0" smtClean="0"/>
              <a:t>SELDI-TOF</a:t>
            </a:r>
            <a:endParaRPr lang="el-GR" b="1" dirty="0"/>
          </a:p>
        </p:txBody>
      </p:sp>
      <p:pic>
        <p:nvPicPr>
          <p:cNvPr id="4" name="Θέση περιεχομένου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23529" y="1412776"/>
            <a:ext cx="8496944" cy="5126094"/>
          </a:xfrm>
        </p:spPr>
      </p:pic>
    </p:spTree>
    <p:extLst>
      <p:ext uri="{BB962C8B-B14F-4D97-AF65-F5344CB8AC3E}">
        <p14:creationId xmlns:p14="http://schemas.microsoft.com/office/powerpoint/2010/main" val="29524390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Θέση περιεχομένου 3"/>
          <p:cNvSpPr>
            <a:spLocks noGrp="1"/>
          </p:cNvSpPr>
          <p:nvPr>
            <p:ph idx="1"/>
          </p:nvPr>
        </p:nvSpPr>
        <p:spPr>
          <a:xfrm>
            <a:off x="467544" y="548680"/>
            <a:ext cx="8229600" cy="5865515"/>
          </a:xfrm>
        </p:spPr>
        <p:txBody>
          <a:bodyPr>
            <a:normAutofit fontScale="62500" lnSpcReduction="20000"/>
          </a:bodyPr>
          <a:lstStyle/>
          <a:p>
            <a:r>
              <a:rPr lang="el-GR" dirty="0" smtClean="0"/>
              <a:t>Ένα τυπικό </a:t>
            </a:r>
            <a:r>
              <a:rPr lang="el-GR" dirty="0" err="1" smtClean="0"/>
              <a:t>πρωτεωμικό</a:t>
            </a:r>
            <a:r>
              <a:rPr lang="el-GR" dirty="0" smtClean="0"/>
              <a:t> πρότυπο που προκύπτει από τη χρήση της τεχνολογίας SELDI-TOF είναι δυνατό να περιλαμβάνει 15.000-400.000 σημεία με λόγο μάζας/φορτίου 500-12.000. Τα πλεονεκτήματα της τεχνολογίας SELDI-TOF είναι κυρίως η πολύ μικρή ποσότητα δείγματος που απαιτείται για την ανάλυση (πχ 1 </a:t>
            </a:r>
            <a:r>
              <a:rPr lang="el-GR" dirty="0" err="1" smtClean="0"/>
              <a:t>μικρολίτρο</a:t>
            </a:r>
            <a:r>
              <a:rPr lang="el-GR" dirty="0" smtClean="0"/>
              <a:t> ορού) και ο σύντομος χρόνος εξαγωγής συμπερασμάτων (λεπτά ή ώρες, ενώ με τις κλασσικές τεχνικές χρειάζονται μερικές ημέρες). Έχει χρησιμοποιηθεί για την ταυτοποίηση βιολογικών δεικτών που σχετίζονται αποκλειστικά με συγκεκριμένο τύπο καρκίνου. Για παράδειγμα, μία τροποποιημένη ποσοτική προσέγγιση SELDI-TOF έχει οδηγήσει στη διαπίστωση ότι υπάρχει σημαντική αύξηση των επιπέδων PSA (ειδικό προστατικό αντιγόνο, </a:t>
            </a:r>
            <a:r>
              <a:rPr lang="el-GR" dirty="0" err="1" smtClean="0"/>
              <a:t>prostate</a:t>
            </a:r>
            <a:r>
              <a:rPr lang="el-GR" dirty="0" smtClean="0"/>
              <a:t> </a:t>
            </a:r>
            <a:r>
              <a:rPr lang="el-GR" dirty="0" err="1" smtClean="0"/>
              <a:t>specific</a:t>
            </a:r>
            <a:r>
              <a:rPr lang="el-GR" dirty="0" smtClean="0"/>
              <a:t> </a:t>
            </a:r>
            <a:r>
              <a:rPr lang="el-GR" dirty="0" err="1" smtClean="0"/>
              <a:t>antigen</a:t>
            </a:r>
            <a:r>
              <a:rPr lang="el-GR" dirty="0" smtClean="0"/>
              <a:t>) του ορού σε ασθενείς με καλοήθεις νόσους. Εντούτοις, σημαντικά μειονεκτήματα της τεχνολογίας SELDI-TOF, καθώς και των μελετών που στηρίζονται </a:t>
            </a:r>
            <a:r>
              <a:rPr lang="el-GR" dirty="0" err="1" smtClean="0"/>
              <a:t>σ'αυτή</a:t>
            </a:r>
            <a:r>
              <a:rPr lang="el-GR" dirty="0" smtClean="0"/>
              <a:t>, είναι ότι απαιτείται </a:t>
            </a:r>
            <a:r>
              <a:rPr lang="el-GR" dirty="0" err="1" smtClean="0"/>
              <a:t>κλασμάτωση</a:t>
            </a:r>
            <a:r>
              <a:rPr lang="el-GR" dirty="0" smtClean="0"/>
              <a:t> των πρωτεϊνικών μιγμάτων που πρόκειται να αναλυθούν, καθώς και εφαρμογή μεθόδων καθαρισμού των πρωτεϊνών, μετά το τέλος της ανάλυσης, ώστε να γίνει δυνατή η πλήρης ταυτοποίηση των πρωτεϊνών. Ωστόσο, στη συγκεκριμένη διαγνωστική προσέγγιση δεν έχει τόση σημασία η ταυτότητα των επιμέρους στοιχείων του </a:t>
            </a:r>
            <a:r>
              <a:rPr lang="el-GR" dirty="0" err="1" smtClean="0"/>
              <a:t>πρωτεωμικού</a:t>
            </a:r>
            <a:r>
              <a:rPr lang="el-GR" dirty="0" smtClean="0"/>
              <a:t> προτύπου, όσο η συγκριτική μελέτη ως προς ένα φυσιολογικό </a:t>
            </a:r>
            <a:r>
              <a:rPr lang="el-GR" dirty="0" err="1" smtClean="0"/>
              <a:t>πρωτεωμικό</a:t>
            </a:r>
            <a:r>
              <a:rPr lang="el-GR" dirty="0" smtClean="0"/>
              <a:t> πρότυπο.</a:t>
            </a:r>
            <a:endParaRPr lang="el-GR" dirty="0"/>
          </a:p>
        </p:txBody>
      </p:sp>
    </p:spTree>
    <p:extLst>
      <p:ext uri="{BB962C8B-B14F-4D97-AF65-F5344CB8AC3E}">
        <p14:creationId xmlns:p14="http://schemas.microsoft.com/office/powerpoint/2010/main" val="20864556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457200" y="260648"/>
            <a:ext cx="8229600" cy="6264696"/>
          </a:xfrm>
        </p:spPr>
        <p:txBody>
          <a:bodyPr>
            <a:noAutofit/>
          </a:bodyPr>
          <a:lstStyle/>
          <a:p>
            <a:pPr marL="0" indent="0">
              <a:buNone/>
            </a:pPr>
            <a:r>
              <a:rPr lang="el-GR" sz="1600" b="1" dirty="0" smtClean="0"/>
              <a:t>Βιολογικά δείγματα που υποβάλλονται σε </a:t>
            </a:r>
            <a:r>
              <a:rPr lang="el-GR" sz="1600" b="1" dirty="0" err="1" smtClean="0"/>
              <a:t>πρωτεωμική</a:t>
            </a:r>
            <a:r>
              <a:rPr lang="el-GR" sz="1600" b="1" dirty="0" smtClean="0"/>
              <a:t> ανάλυση</a:t>
            </a:r>
          </a:p>
          <a:p>
            <a:r>
              <a:rPr lang="el-GR" sz="1600" dirty="0" smtClean="0"/>
              <a:t> βιολογικά υγρά</a:t>
            </a:r>
          </a:p>
          <a:p>
            <a:r>
              <a:rPr lang="el-GR" sz="1600" dirty="0" smtClean="0"/>
              <a:t> κυτταρικοί πληθυσμοί</a:t>
            </a:r>
          </a:p>
          <a:p>
            <a:r>
              <a:rPr lang="el-GR" sz="1600" dirty="0" smtClean="0"/>
              <a:t> ιστοί</a:t>
            </a:r>
          </a:p>
          <a:p>
            <a:pPr marL="0" indent="0">
              <a:buNone/>
            </a:pPr>
            <a:r>
              <a:rPr lang="el-GR" sz="1600" b="1" dirty="0" smtClean="0"/>
              <a:t>Όλα αυτά τα δείγματα είναι εξαιρετικά πολυσύνθετα, λόγω της</a:t>
            </a:r>
            <a:r>
              <a:rPr lang="en-US" sz="1600" b="1" dirty="0" smtClean="0"/>
              <a:t> </a:t>
            </a:r>
            <a:r>
              <a:rPr lang="el-GR" sz="1600" b="1" dirty="0" smtClean="0"/>
              <a:t>πολυδιάστατης σύστασης των πρωτεϊνών τους που διαφέρουν</a:t>
            </a:r>
          </a:p>
          <a:p>
            <a:r>
              <a:rPr lang="el-GR" sz="1600" dirty="0" smtClean="0"/>
              <a:t>στην κυτταρική και </a:t>
            </a:r>
            <a:r>
              <a:rPr lang="el-GR" sz="1600" dirty="0" err="1" smtClean="0"/>
              <a:t>υπο</a:t>
            </a:r>
            <a:r>
              <a:rPr lang="el-GR" sz="1600" dirty="0" smtClean="0"/>
              <a:t>-κυτταρική κατανομή τους</a:t>
            </a:r>
          </a:p>
          <a:p>
            <a:r>
              <a:rPr lang="el-GR" sz="1600" dirty="0" smtClean="0"/>
              <a:t>στην παρουσία τους ως συμπλέγματα</a:t>
            </a:r>
          </a:p>
          <a:p>
            <a:r>
              <a:rPr lang="el-GR" sz="1600" dirty="0" smtClean="0"/>
              <a:t>στο φορτίο τους</a:t>
            </a:r>
          </a:p>
          <a:p>
            <a:r>
              <a:rPr lang="el-GR" sz="1600" dirty="0" smtClean="0"/>
              <a:t>στη μοριακή μάζα</a:t>
            </a:r>
          </a:p>
          <a:p>
            <a:r>
              <a:rPr lang="el-GR" sz="1600" dirty="0" smtClean="0"/>
              <a:t>στην </a:t>
            </a:r>
            <a:r>
              <a:rPr lang="el-GR" sz="1600" dirty="0" err="1" smtClean="0"/>
              <a:t>υδροφοβικότητα</a:t>
            </a:r>
            <a:r>
              <a:rPr lang="el-GR" sz="1600" dirty="0" smtClean="0"/>
              <a:t>,</a:t>
            </a:r>
          </a:p>
          <a:p>
            <a:r>
              <a:rPr lang="el-GR" sz="1600" dirty="0" smtClean="0"/>
              <a:t>στα επίπεδα έκφρασής τους</a:t>
            </a:r>
          </a:p>
          <a:p>
            <a:r>
              <a:rPr lang="el-GR" sz="1600" dirty="0" smtClean="0"/>
              <a:t>στις </a:t>
            </a:r>
            <a:r>
              <a:rPr lang="el-GR" sz="1600" dirty="0" err="1" smtClean="0"/>
              <a:t>μετα</a:t>
            </a:r>
            <a:r>
              <a:rPr lang="el-GR" sz="1600" dirty="0" smtClean="0"/>
              <a:t>-μεταφραστικές επεξεργασίες που έχουν υποστεί</a:t>
            </a:r>
          </a:p>
          <a:p>
            <a:pPr marL="0" indent="0">
              <a:buNone/>
            </a:pPr>
            <a:r>
              <a:rPr lang="el-GR" sz="1600" b="1" dirty="0" smtClean="0"/>
              <a:t>Στάδια </a:t>
            </a:r>
            <a:r>
              <a:rPr lang="el-GR" sz="1600" b="1" dirty="0" err="1" smtClean="0"/>
              <a:t>πρωτεωμικής</a:t>
            </a:r>
            <a:r>
              <a:rPr lang="el-GR" sz="1600" b="1" dirty="0" smtClean="0"/>
              <a:t> ανάλυσης</a:t>
            </a:r>
          </a:p>
          <a:p>
            <a:r>
              <a:rPr lang="el-GR" sz="1600" dirty="0" smtClean="0"/>
              <a:t> συλλογή του δείγματος</a:t>
            </a:r>
          </a:p>
          <a:p>
            <a:r>
              <a:rPr lang="el-GR" sz="1600" dirty="0" smtClean="0"/>
              <a:t> κατεργασία του δείγματος</a:t>
            </a:r>
          </a:p>
          <a:p>
            <a:r>
              <a:rPr lang="el-GR" sz="1600" dirty="0" smtClean="0"/>
              <a:t> διαχωρισμός των πρωτεϊνών</a:t>
            </a:r>
          </a:p>
          <a:p>
            <a:r>
              <a:rPr lang="el-GR" sz="1600" dirty="0" smtClean="0"/>
              <a:t> ταυτοποίηση των πρωτεϊνών</a:t>
            </a:r>
          </a:p>
          <a:p>
            <a:r>
              <a:rPr lang="el-GR" sz="1600" dirty="0" smtClean="0"/>
              <a:t> επεξεργασία των δεδομένων με</a:t>
            </a:r>
          </a:p>
          <a:p>
            <a:r>
              <a:rPr lang="el-GR" sz="1600" dirty="0" smtClean="0"/>
              <a:t>τη βοήθεια της πληροφορικής</a:t>
            </a:r>
          </a:p>
          <a:p>
            <a:endParaRPr lang="el-GR" sz="1600" dirty="0"/>
          </a:p>
        </p:txBody>
      </p:sp>
    </p:spTree>
    <p:extLst>
      <p:ext uri="{BB962C8B-B14F-4D97-AF65-F5344CB8AC3E}">
        <p14:creationId xmlns:p14="http://schemas.microsoft.com/office/powerpoint/2010/main" val="32427440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pPr marL="342900" lvl="0" indent="-342900">
              <a:spcBef>
                <a:spcPct val="20000"/>
              </a:spcBef>
            </a:pPr>
            <a:r>
              <a:rPr lang="el-GR" sz="2500" b="1" i="1" dirty="0">
                <a:solidFill>
                  <a:prstClr val="black"/>
                </a:solidFill>
              </a:rPr>
              <a:t>Η </a:t>
            </a:r>
            <a:r>
              <a:rPr lang="el-GR" sz="2500" b="1" i="1" dirty="0" err="1">
                <a:solidFill>
                  <a:prstClr val="black"/>
                </a:solidFill>
              </a:rPr>
              <a:t>πρωτεωμική</a:t>
            </a:r>
            <a:r>
              <a:rPr lang="el-GR" sz="2500" b="1" i="1" dirty="0">
                <a:solidFill>
                  <a:prstClr val="black"/>
                </a:solidFill>
              </a:rPr>
              <a:t> ανάλυση με </a:t>
            </a:r>
            <a:r>
              <a:rPr lang="el-GR" sz="2500" b="1" i="1" dirty="0" err="1">
                <a:solidFill>
                  <a:prstClr val="black"/>
                </a:solidFill>
              </a:rPr>
              <a:t>φασματομετρία</a:t>
            </a:r>
            <a:r>
              <a:rPr lang="el-GR" sz="2500" b="1" i="1" dirty="0">
                <a:solidFill>
                  <a:prstClr val="black"/>
                </a:solidFill>
              </a:rPr>
              <a:t/>
            </a:r>
            <a:br>
              <a:rPr lang="el-GR" sz="2500" b="1" i="1" dirty="0">
                <a:solidFill>
                  <a:prstClr val="black"/>
                </a:solidFill>
              </a:rPr>
            </a:br>
            <a:r>
              <a:rPr lang="el-GR" sz="2500" b="1" i="1" dirty="0">
                <a:solidFill>
                  <a:prstClr val="black"/>
                </a:solidFill>
              </a:rPr>
              <a:t>μάζας είναι ακριβή τεχνολογία</a:t>
            </a:r>
            <a:br>
              <a:rPr lang="el-GR" sz="2500" b="1" i="1" dirty="0">
                <a:solidFill>
                  <a:prstClr val="black"/>
                </a:solidFill>
              </a:rPr>
            </a:br>
            <a:endParaRPr lang="el-GR" b="1" i="1" dirty="0"/>
          </a:p>
        </p:txBody>
      </p:sp>
      <p:sp>
        <p:nvSpPr>
          <p:cNvPr id="3" name="Θέση περιεχομένου 2"/>
          <p:cNvSpPr>
            <a:spLocks noGrp="1"/>
          </p:cNvSpPr>
          <p:nvPr>
            <p:ph idx="1"/>
          </p:nvPr>
        </p:nvSpPr>
        <p:spPr/>
        <p:txBody>
          <a:bodyPr>
            <a:normAutofit fontScale="92500" lnSpcReduction="20000"/>
          </a:bodyPr>
          <a:lstStyle/>
          <a:p>
            <a:pPr marL="0" indent="0">
              <a:buNone/>
            </a:pPr>
            <a:endParaRPr lang="el-GR" dirty="0" smtClean="0"/>
          </a:p>
          <a:p>
            <a:pPr marL="0" indent="0">
              <a:buNone/>
            </a:pPr>
            <a:r>
              <a:rPr lang="el-GR" dirty="0" smtClean="0"/>
              <a:t>Τεχνικές Κόστος</a:t>
            </a:r>
          </a:p>
          <a:p>
            <a:endParaRPr lang="el-GR" dirty="0" smtClean="0"/>
          </a:p>
          <a:p>
            <a:pPr marL="0" indent="0">
              <a:buNone/>
            </a:pPr>
            <a:r>
              <a:rPr lang="el-GR" dirty="0" smtClean="0"/>
              <a:t>1</a:t>
            </a:r>
            <a:r>
              <a:rPr lang="en-US" dirty="0" smtClean="0"/>
              <a:t>) </a:t>
            </a:r>
            <a:r>
              <a:rPr lang="el-GR" dirty="0" smtClean="0"/>
              <a:t>2DE - 200$</a:t>
            </a:r>
          </a:p>
          <a:p>
            <a:pPr marL="0" indent="0">
              <a:buNone/>
            </a:pPr>
            <a:r>
              <a:rPr lang="el-GR" dirty="0" smtClean="0"/>
              <a:t>2</a:t>
            </a:r>
            <a:r>
              <a:rPr lang="en-US" dirty="0" smtClean="0"/>
              <a:t>) </a:t>
            </a:r>
            <a:r>
              <a:rPr lang="el-GR" dirty="0" smtClean="0"/>
              <a:t>DIGE - 1.200$</a:t>
            </a:r>
          </a:p>
          <a:p>
            <a:pPr marL="0" indent="0">
              <a:buNone/>
            </a:pPr>
            <a:r>
              <a:rPr lang="el-GR" dirty="0" smtClean="0"/>
              <a:t>3</a:t>
            </a:r>
            <a:r>
              <a:rPr lang="en-US" dirty="0" smtClean="0"/>
              <a:t>) </a:t>
            </a:r>
            <a:r>
              <a:rPr lang="el-GR" dirty="0" smtClean="0"/>
              <a:t>MALDI-TOF - 150$</a:t>
            </a:r>
          </a:p>
          <a:p>
            <a:pPr marL="0" indent="0">
              <a:buNone/>
            </a:pPr>
            <a:r>
              <a:rPr lang="el-GR" dirty="0" smtClean="0"/>
              <a:t>4</a:t>
            </a:r>
            <a:r>
              <a:rPr lang="en-US" dirty="0" smtClean="0"/>
              <a:t>) </a:t>
            </a:r>
            <a:r>
              <a:rPr lang="el-GR" dirty="0" smtClean="0"/>
              <a:t>LC-MS/MS - 600$</a:t>
            </a:r>
          </a:p>
          <a:p>
            <a:pPr marL="0" indent="0">
              <a:buNone/>
            </a:pPr>
            <a:r>
              <a:rPr lang="el-GR" dirty="0" smtClean="0"/>
              <a:t>5</a:t>
            </a:r>
            <a:r>
              <a:rPr lang="en-US" dirty="0" smtClean="0"/>
              <a:t>) </a:t>
            </a:r>
            <a:r>
              <a:rPr lang="el-GR" dirty="0" err="1" smtClean="0"/>
              <a:t>MudPIT</a:t>
            </a:r>
            <a:r>
              <a:rPr lang="el-GR" dirty="0" smtClean="0"/>
              <a:t> - 2.000$</a:t>
            </a:r>
          </a:p>
          <a:p>
            <a:pPr marL="0" indent="0">
              <a:buNone/>
            </a:pPr>
            <a:r>
              <a:rPr lang="el-GR" dirty="0" smtClean="0"/>
              <a:t> </a:t>
            </a:r>
            <a:endParaRPr lang="el-GR" dirty="0"/>
          </a:p>
        </p:txBody>
      </p:sp>
    </p:spTree>
    <p:extLst>
      <p:ext uri="{BB962C8B-B14F-4D97-AF65-F5344CB8AC3E}">
        <p14:creationId xmlns:p14="http://schemas.microsoft.com/office/powerpoint/2010/main" val="16396689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i="1" dirty="0" smtClean="0"/>
              <a:t>Συμπεράσματα</a:t>
            </a:r>
            <a:endParaRPr lang="el-GR" b="1" i="1" dirty="0"/>
          </a:p>
        </p:txBody>
      </p:sp>
      <p:sp>
        <p:nvSpPr>
          <p:cNvPr id="3" name="Θέση περιεχομένου 2"/>
          <p:cNvSpPr>
            <a:spLocks noGrp="1"/>
          </p:cNvSpPr>
          <p:nvPr>
            <p:ph idx="1"/>
          </p:nvPr>
        </p:nvSpPr>
        <p:spPr/>
        <p:txBody>
          <a:bodyPr>
            <a:normAutofit fontScale="62500" lnSpcReduction="20000"/>
          </a:bodyPr>
          <a:lstStyle/>
          <a:p>
            <a:pPr marL="0" indent="0">
              <a:buNone/>
            </a:pPr>
            <a:r>
              <a:rPr lang="el-GR" dirty="0" smtClean="0"/>
              <a:t>Η </a:t>
            </a:r>
            <a:r>
              <a:rPr lang="el-GR" dirty="0" err="1" smtClean="0"/>
              <a:t>πρωτεωμική</a:t>
            </a:r>
            <a:r>
              <a:rPr lang="el-GR" dirty="0" smtClean="0"/>
              <a:t> παρέχει μία σειρά αναλυτικών τεχνικών με εξαιρετική ικανότητα για τη μελέτη σε μεγάλη κλίμακα της λειτουργίας των γονιδίων απ' ευθείας στο επίπεδο των </a:t>
            </a:r>
            <a:r>
              <a:rPr lang="el-GR" dirty="0" err="1" smtClean="0"/>
              <a:t>πρωτεινών</a:t>
            </a:r>
            <a:r>
              <a:rPr lang="el-GR" dirty="0" smtClean="0"/>
              <a:t>. Ιδιαίτερα </a:t>
            </a:r>
            <a:r>
              <a:rPr lang="el-GR" dirty="0" smtClean="0"/>
              <a:t>η μελέτη με </a:t>
            </a:r>
            <a:r>
              <a:rPr lang="el-GR" dirty="0" err="1" smtClean="0"/>
              <a:t>φασματομετρία</a:t>
            </a:r>
            <a:r>
              <a:rPr lang="el-GR" dirty="0" smtClean="0"/>
              <a:t> μαζών των </a:t>
            </a:r>
            <a:r>
              <a:rPr lang="el-GR" dirty="0" err="1" smtClean="0"/>
              <a:t>πρωτεινών</a:t>
            </a:r>
            <a:r>
              <a:rPr lang="el-GR" dirty="0" smtClean="0"/>
              <a:t> που διαχωρίζονται με </a:t>
            </a:r>
            <a:r>
              <a:rPr lang="el-GR" dirty="0" err="1" smtClean="0"/>
              <a:t>ηλεκτροφόρηση</a:t>
            </a:r>
            <a:r>
              <a:rPr lang="el-GR" dirty="0" smtClean="0"/>
              <a:t> δύο διαστάσεων οδηγεί σε μία επανάσταση τη βιοχημική μελέτη της δομής και λειτουργίας </a:t>
            </a:r>
            <a:r>
              <a:rPr lang="el-GR" dirty="0" err="1" smtClean="0"/>
              <a:t>πρωτεινών</a:t>
            </a:r>
            <a:r>
              <a:rPr lang="el-GR" dirty="0" smtClean="0"/>
              <a:t>. Σύντομα </a:t>
            </a:r>
            <a:r>
              <a:rPr lang="el-GR" dirty="0" smtClean="0"/>
              <a:t>η </a:t>
            </a:r>
            <a:r>
              <a:rPr lang="el-GR" dirty="0" err="1" smtClean="0"/>
              <a:t>πρωτειμική</a:t>
            </a:r>
            <a:r>
              <a:rPr lang="el-GR" dirty="0" smtClean="0"/>
              <a:t> θα αφήσει τη μεθοδολογία της </a:t>
            </a:r>
            <a:r>
              <a:rPr lang="el-GR" dirty="0" err="1" smtClean="0"/>
              <a:t>ηλεκτροφόρησης</a:t>
            </a:r>
            <a:r>
              <a:rPr lang="el-GR" dirty="0" smtClean="0"/>
              <a:t> δύο διαστάσεων για το διαχωρισμό των </a:t>
            </a:r>
            <a:r>
              <a:rPr lang="el-GR" dirty="0" err="1" smtClean="0"/>
              <a:t>πρωτεινών</a:t>
            </a:r>
            <a:r>
              <a:rPr lang="el-GR" dirty="0" smtClean="0"/>
              <a:t> και θα προχωρήσει στην ανάπτυξη μεθόδων μαζικής απομόνωσης συγκεκριμένων </a:t>
            </a:r>
            <a:r>
              <a:rPr lang="el-GR" dirty="0" err="1" smtClean="0"/>
              <a:t>πρωτεινών</a:t>
            </a:r>
            <a:r>
              <a:rPr lang="el-GR" dirty="0" smtClean="0"/>
              <a:t> με την τεχνολογία των </a:t>
            </a:r>
            <a:r>
              <a:rPr lang="el-GR" dirty="0" err="1" smtClean="0"/>
              <a:t>chips</a:t>
            </a:r>
            <a:r>
              <a:rPr lang="el-GR" dirty="0" smtClean="0"/>
              <a:t> </a:t>
            </a:r>
            <a:r>
              <a:rPr lang="el-GR" dirty="0" err="1" smtClean="0"/>
              <a:t>πρωτεινών</a:t>
            </a:r>
            <a:r>
              <a:rPr lang="el-GR" dirty="0" smtClean="0"/>
              <a:t> οι οποίες και θα συνδυαστούν με την τεχνική της </a:t>
            </a:r>
            <a:r>
              <a:rPr lang="el-GR" dirty="0" err="1" smtClean="0"/>
              <a:t>φασματομετρίας</a:t>
            </a:r>
            <a:r>
              <a:rPr lang="el-GR" dirty="0" smtClean="0"/>
              <a:t> μαζών</a:t>
            </a:r>
            <a:r>
              <a:rPr lang="el-GR" dirty="0" smtClean="0"/>
              <a:t>. Η </a:t>
            </a:r>
            <a:r>
              <a:rPr lang="el-GR" dirty="0" smtClean="0"/>
              <a:t>ανάπτυξη της </a:t>
            </a:r>
            <a:r>
              <a:rPr lang="el-GR" dirty="0" err="1" smtClean="0"/>
              <a:t>πρωτεωμικής</a:t>
            </a:r>
            <a:r>
              <a:rPr lang="el-GR" dirty="0" smtClean="0"/>
              <a:t> είναι εξαιρετικά ενδιαφέρουσα από την πλευρά του ελέγχου παθολογικών διαδικασιών σε μοριακό </a:t>
            </a:r>
            <a:r>
              <a:rPr lang="el-GR" err="1" smtClean="0"/>
              <a:t>επίπεδο</a:t>
            </a:r>
            <a:r>
              <a:rPr lang="el-GR" smtClean="0"/>
              <a:t>. Όταν </a:t>
            </a:r>
            <a:r>
              <a:rPr lang="el-GR" dirty="0" smtClean="0"/>
              <a:t>εφαρμοσθεί σε εξειδικευμένους πληθυσμούς κυττάρων θα δώσει σημαντικές πληροφορίες για την έκφραση των </a:t>
            </a:r>
            <a:r>
              <a:rPr lang="el-GR" dirty="0" err="1" smtClean="0"/>
              <a:t>πρωτεινών</a:t>
            </a:r>
            <a:r>
              <a:rPr lang="el-GR" dirty="0" smtClean="0"/>
              <a:t> στα κύτταρα αυτά και για το πώς η έκφραση των διαφόρων </a:t>
            </a:r>
            <a:r>
              <a:rPr lang="el-GR" dirty="0" err="1" smtClean="0"/>
              <a:t>πρωτεινών</a:t>
            </a:r>
            <a:r>
              <a:rPr lang="el-GR" dirty="0" smtClean="0"/>
              <a:t> μεταβάλλεται στις διάφορες ασθένειες έτσι ώστε να αποκτήσουμε μία πιο καθαρή εικόνα για πολλές παθολογικές καταστάσεις.</a:t>
            </a:r>
          </a:p>
          <a:p>
            <a:endParaRPr lang="el-GR" dirty="0" smtClean="0"/>
          </a:p>
          <a:p>
            <a:endParaRPr lang="el-GR" dirty="0" smtClean="0"/>
          </a:p>
          <a:p>
            <a:endParaRPr lang="el-GR" dirty="0"/>
          </a:p>
        </p:txBody>
      </p:sp>
    </p:spTree>
    <p:extLst>
      <p:ext uri="{BB962C8B-B14F-4D97-AF65-F5344CB8AC3E}">
        <p14:creationId xmlns:p14="http://schemas.microsoft.com/office/powerpoint/2010/main" val="38606549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475656" y="836712"/>
            <a:ext cx="6192688" cy="5136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62648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i="1" dirty="0" smtClean="0"/>
              <a:t> </a:t>
            </a:r>
            <a:r>
              <a:rPr lang="el-GR" b="1" i="1" dirty="0" err="1"/>
              <a:t>Βιοπληροφορική</a:t>
            </a:r>
            <a:r>
              <a:rPr lang="el-GR" b="1" i="1" dirty="0"/>
              <a:t/>
            </a:r>
            <a:br>
              <a:rPr lang="el-GR" b="1" i="1" dirty="0"/>
            </a:br>
            <a:endParaRPr lang="el-GR" b="1" i="1" dirty="0"/>
          </a:p>
        </p:txBody>
      </p:sp>
      <p:sp>
        <p:nvSpPr>
          <p:cNvPr id="3" name="Θέση περιεχομένου 2"/>
          <p:cNvSpPr>
            <a:spLocks noGrp="1"/>
          </p:cNvSpPr>
          <p:nvPr>
            <p:ph idx="1"/>
          </p:nvPr>
        </p:nvSpPr>
        <p:spPr/>
        <p:txBody>
          <a:bodyPr>
            <a:normAutofit fontScale="70000" lnSpcReduction="20000"/>
          </a:bodyPr>
          <a:lstStyle/>
          <a:p>
            <a:pPr marL="0" indent="0">
              <a:buNone/>
            </a:pPr>
            <a:endParaRPr lang="el-GR" dirty="0" smtClean="0"/>
          </a:p>
          <a:p>
            <a:pPr marL="0" indent="0">
              <a:buNone/>
            </a:pPr>
            <a:r>
              <a:rPr lang="el-GR" dirty="0" smtClean="0"/>
              <a:t>Τα βιολογικά δεδομένα πολλαπλασιάζονται συνεχώς. Βάσεις δεδομένων που είναι ανοιχτές στο κοινό, όπως η </a:t>
            </a:r>
            <a:r>
              <a:rPr lang="el-GR" dirty="0" err="1" smtClean="0"/>
              <a:t>GenBank</a:t>
            </a:r>
            <a:r>
              <a:rPr lang="el-GR" dirty="0" smtClean="0"/>
              <a:t> και </a:t>
            </a:r>
            <a:r>
              <a:rPr lang="el-GR" dirty="0" err="1" smtClean="0"/>
              <a:t>Protein</a:t>
            </a:r>
            <a:r>
              <a:rPr lang="el-GR" dirty="0" smtClean="0"/>
              <a:t> </a:t>
            </a:r>
            <a:r>
              <a:rPr lang="el-GR" dirty="0" err="1" smtClean="0"/>
              <a:t>Data</a:t>
            </a:r>
            <a:r>
              <a:rPr lang="el-GR" dirty="0" smtClean="0"/>
              <a:t> </a:t>
            </a:r>
            <a:r>
              <a:rPr lang="el-GR" dirty="0" err="1" smtClean="0"/>
              <a:t>Bank</a:t>
            </a:r>
            <a:r>
              <a:rPr lang="el-GR" dirty="0" smtClean="0"/>
              <a:t> αναπτύσσονται εκθετικά εδώ και αρκετό καιρό. Με την έλευση του Παγκόσμιου Ιστού και των γρήγορων συνδέσεων διαδικτύου, τα δεδομένα που περιέχονται σε αυτές τις βάσεις δεδομένων και σε εξειδικευμένες εφαρμογές μπορούν να χρησιμοποιηθούν γρήγορα, εύκολα και χωρίς κόστος από οποιοδήποτε μέρος του κόσμου. Ως συνέπεια, τα εργαλεία πληροφορικής διαδραματίζουν πλέον πολύ σημαντικό ρόλο στην ανάπτυξη και πρόοδο της βιολογικής έρευνας. Η </a:t>
            </a:r>
            <a:r>
              <a:rPr lang="el-GR" dirty="0" err="1" smtClean="0"/>
              <a:t>βιοπληροφορική</a:t>
            </a:r>
            <a:r>
              <a:rPr lang="el-GR" dirty="0" smtClean="0"/>
              <a:t>, ένας ραγδαία εξελισσόμενος επιστημονικός κλάδος, είναι η εφαρμογή των υπολογιστικών εργαλείων και τεχνικών στη διαχείριση και ανάλυση των βιολογικών δεδομένων</a:t>
            </a:r>
          </a:p>
          <a:p>
            <a:pPr marL="0" indent="0">
              <a:buNone/>
            </a:pPr>
            <a:endParaRPr lang="el-GR" dirty="0"/>
          </a:p>
        </p:txBody>
      </p:sp>
    </p:spTree>
    <p:extLst>
      <p:ext uri="{BB962C8B-B14F-4D97-AF65-F5344CB8AC3E}">
        <p14:creationId xmlns:p14="http://schemas.microsoft.com/office/powerpoint/2010/main" val="2507930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pPr lvl="0"/>
            <a:r>
              <a:rPr lang="el-GR" sz="3600" dirty="0" err="1"/>
              <a:t>Πρωτεομική</a:t>
            </a:r>
            <a:r>
              <a:rPr lang="el-GR" sz="3600" dirty="0"/>
              <a:t> και διαγνωστική ογκολογία</a:t>
            </a:r>
            <a:r>
              <a:rPr lang="el-GR" dirty="0"/>
              <a:t/>
            </a:r>
            <a:br>
              <a:rPr lang="el-GR" dirty="0"/>
            </a:br>
            <a:endParaRPr lang="el-GR" dirty="0"/>
          </a:p>
        </p:txBody>
      </p:sp>
      <p:sp>
        <p:nvSpPr>
          <p:cNvPr id="3" name="Θέση περιεχομένου 2"/>
          <p:cNvSpPr>
            <a:spLocks noGrp="1"/>
          </p:cNvSpPr>
          <p:nvPr>
            <p:ph idx="1"/>
          </p:nvPr>
        </p:nvSpPr>
        <p:spPr>
          <a:xfrm>
            <a:off x="457200" y="1196752"/>
            <a:ext cx="8229600" cy="5328592"/>
          </a:xfrm>
        </p:spPr>
        <p:txBody>
          <a:bodyPr>
            <a:normAutofit fontScale="40000" lnSpcReduction="20000"/>
          </a:bodyPr>
          <a:lstStyle/>
          <a:p>
            <a:pPr marL="0" indent="0">
              <a:buNone/>
            </a:pPr>
            <a:r>
              <a:rPr lang="el-GR" sz="4500" dirty="0" smtClean="0">
                <a:effectLst/>
                <a:latin typeface="ArialMT"/>
                <a:ea typeface="Times New Roman"/>
                <a:cs typeface="ArialMT"/>
              </a:rPr>
              <a:t>Μολονότι ορισμένες νεοπλασίες μπορεί να διαγνωστούν μέσω της τεχνολογίας των μικροδιατάξεων </a:t>
            </a:r>
            <a:r>
              <a:rPr lang="el-GR" sz="4500" dirty="0" err="1" smtClean="0">
                <a:effectLst/>
                <a:latin typeface="ArialMT"/>
                <a:ea typeface="Times New Roman"/>
                <a:cs typeface="ArialMT"/>
              </a:rPr>
              <a:t>DNA–μεταβολών</a:t>
            </a:r>
            <a:r>
              <a:rPr lang="el-GR" sz="4500" dirty="0" smtClean="0">
                <a:effectLst/>
                <a:latin typeface="ArialMT"/>
                <a:ea typeface="Times New Roman"/>
                <a:cs typeface="ArialMT"/>
              </a:rPr>
              <a:t> στα επίπεδα </a:t>
            </a:r>
            <a:r>
              <a:rPr lang="el-GR" sz="4500" dirty="0" err="1" smtClean="0">
                <a:effectLst/>
                <a:latin typeface="ArialMT"/>
                <a:ea typeface="Times New Roman"/>
                <a:cs typeface="ArialMT"/>
              </a:rPr>
              <a:t>μεταγραφήματος</a:t>
            </a:r>
            <a:r>
              <a:rPr lang="el-GR" sz="4500" dirty="0" smtClean="0">
                <a:effectLst/>
                <a:latin typeface="ArialMT"/>
                <a:ea typeface="Times New Roman"/>
                <a:cs typeface="ArialMT"/>
              </a:rPr>
              <a:t> γονιδίων (</a:t>
            </a:r>
            <a:r>
              <a:rPr lang="el-GR" sz="4500" dirty="0" err="1" smtClean="0">
                <a:effectLst/>
                <a:latin typeface="ArialMT"/>
                <a:ea typeface="Times New Roman"/>
                <a:cs typeface="ArialMT"/>
              </a:rPr>
              <a:t>mRNA</a:t>
            </a:r>
            <a:r>
              <a:rPr lang="el-GR" sz="4500" dirty="0" smtClean="0">
                <a:effectLst/>
                <a:latin typeface="ArialMT"/>
                <a:ea typeface="Times New Roman"/>
                <a:cs typeface="ArialMT"/>
              </a:rPr>
              <a:t>), είναι συχνά επωφελέστερη η ταυτοποίηση αλλαγών σε πρωτεϊνική κλίμακα, αφού οι πρωτεΐνες αποτελούν τα πραγματικά λειτουργικά μόρια του κυττάρου. Η ενδοκυτταρική συγκέντρωση μιας πρωτεΐνης μπορεί να αυξηθεί ή να ελαττωθεί ενώ αυτή του σύστοιχου </a:t>
            </a:r>
            <a:r>
              <a:rPr lang="el-GR" sz="4500" dirty="0" err="1" smtClean="0">
                <a:effectLst/>
                <a:latin typeface="ArialMT"/>
                <a:ea typeface="Times New Roman"/>
                <a:cs typeface="ArialMT"/>
              </a:rPr>
              <a:t>mRNA</a:t>
            </a:r>
            <a:r>
              <a:rPr lang="el-GR" sz="4500" dirty="0" smtClean="0">
                <a:effectLst/>
                <a:latin typeface="ArialMT"/>
                <a:ea typeface="Times New Roman"/>
                <a:cs typeface="ArialMT"/>
              </a:rPr>
              <a:t> να παραμείνει αμετάβλητη, εάν οι ειδικές βιοχημικές τροποποιήσεις που συνδέονται με τη νόσο συμβαίνουν μετά τη μεταγραφή του γονιδίου που κωδικοποιεί την πρωτεΐνη. Τα δυο βασικά εργαλεία της </a:t>
            </a:r>
            <a:r>
              <a:rPr lang="el-GR" sz="4500" dirty="0" err="1" smtClean="0">
                <a:effectLst/>
                <a:latin typeface="ArialMT"/>
                <a:ea typeface="Times New Roman"/>
                <a:cs typeface="ArialMT"/>
              </a:rPr>
              <a:t>πρωτεωμικής</a:t>
            </a:r>
            <a:r>
              <a:rPr lang="el-GR" sz="4500" dirty="0" smtClean="0">
                <a:effectLst/>
                <a:latin typeface="ArialMT"/>
                <a:ea typeface="Times New Roman"/>
                <a:cs typeface="ArialMT"/>
              </a:rPr>
              <a:t> </a:t>
            </a:r>
            <a:r>
              <a:rPr lang="el-GR" sz="4500" dirty="0" smtClean="0">
                <a:effectLst/>
                <a:latin typeface="ArialMT"/>
                <a:ea typeface="Times New Roman"/>
                <a:cs typeface="ArialMT"/>
              </a:rPr>
              <a:t>τεχνολογίας –δισδιάστατη </a:t>
            </a:r>
            <a:r>
              <a:rPr lang="el-GR" sz="4500" dirty="0" err="1" smtClean="0">
                <a:effectLst/>
                <a:latin typeface="ArialMT"/>
                <a:ea typeface="Times New Roman"/>
                <a:cs typeface="ArialMT"/>
              </a:rPr>
              <a:t>ηλεκτροφόρηση</a:t>
            </a:r>
            <a:r>
              <a:rPr lang="el-GR" sz="4500" dirty="0" smtClean="0">
                <a:effectLst/>
                <a:latin typeface="ArialMT"/>
                <a:ea typeface="Times New Roman"/>
                <a:cs typeface="ArialMT"/>
              </a:rPr>
              <a:t> ακολουθούμενη από φασματογραφία μάζας– επιτρέπουν τη σύγκριση φυσιολογικών με παθολογικά πρωτεϊνικά δείγματα και, κατ’ αυτόν τον τρόπο, την απομόνωση και τον χαρακτηρισμό πρωτεϊνών που εντοπίζονται ή απουσιάζουν στην κατάσταση της νόσου. Τέτοιες πρωτεΐνες αποτελούν δυνητικούς δείκτες ασθενειών ή στόχους για νέες θεραπευτικές προσεγγίσεις. Για παράδειγμα, έχουν αναγνωριστεί πρωτεΐνες που μπορεί να χρησιμοποιηθούν στη διάγνωση του καρκίνου του μαστού, του </a:t>
            </a:r>
            <a:r>
              <a:rPr lang="el-GR" sz="4500" dirty="0" err="1" smtClean="0">
                <a:effectLst/>
                <a:latin typeface="ArialMT"/>
                <a:ea typeface="Times New Roman"/>
                <a:cs typeface="ArialMT"/>
              </a:rPr>
              <a:t>παχέος</a:t>
            </a:r>
            <a:r>
              <a:rPr lang="el-GR" sz="4500" dirty="0" smtClean="0">
                <a:effectLst/>
                <a:latin typeface="ArialMT"/>
                <a:ea typeface="Times New Roman"/>
                <a:cs typeface="ArialMT"/>
              </a:rPr>
              <a:t> εντέρου και της ουροδόχου κύστεως. Στην τελευταία, μάλιστα, περίπτωση έχουν </a:t>
            </a:r>
            <a:r>
              <a:rPr lang="el-GR" sz="4500" dirty="0" err="1" smtClean="0">
                <a:effectLst/>
                <a:latin typeface="ArialMT"/>
                <a:ea typeface="Times New Roman"/>
                <a:cs typeface="ArialMT"/>
              </a:rPr>
              <a:t>ταυτοποιηθεί</a:t>
            </a:r>
            <a:r>
              <a:rPr lang="el-GR" sz="4500" dirty="0" smtClean="0">
                <a:effectLst/>
                <a:latin typeface="ArialMT"/>
                <a:ea typeface="Times New Roman"/>
                <a:cs typeface="ArialMT"/>
              </a:rPr>
              <a:t> διαφορετικές πρωτεΐνες για κάθε φάση της νόσου, επιτρέποντας, έτσι, ακριβή </a:t>
            </a:r>
            <a:r>
              <a:rPr lang="el-GR" sz="4500" dirty="0" err="1" smtClean="0">
                <a:effectLst/>
                <a:latin typeface="ArialMT"/>
                <a:ea typeface="Times New Roman"/>
                <a:cs typeface="ArialMT"/>
              </a:rPr>
              <a:t>σταδιοποίηση</a:t>
            </a:r>
            <a:r>
              <a:rPr lang="el-GR" sz="4500" dirty="0" smtClean="0">
                <a:effectLst/>
                <a:latin typeface="ArialMT"/>
                <a:ea typeface="Times New Roman"/>
                <a:cs typeface="ArialMT"/>
              </a:rPr>
              <a:t> και εκλογή του κατάλληλου θεραπευτικού σχήματος καθώς η νεοπλασία εξελίσσεται από την πρώιμη φάση του μεταβατικού επιθηλίου στον επιθετικότερο καρκίνο από πλακώδη κύτταρα</a:t>
            </a:r>
            <a:r>
              <a:rPr lang="el-GR" dirty="0" smtClean="0">
                <a:effectLst/>
                <a:latin typeface="ArialMT"/>
                <a:ea typeface="Times New Roman"/>
                <a:cs typeface="ArialMT"/>
              </a:rPr>
              <a:t>.</a:t>
            </a:r>
            <a:endParaRPr lang="el-GR" dirty="0"/>
          </a:p>
        </p:txBody>
      </p:sp>
    </p:spTree>
    <p:extLst>
      <p:ext uri="{BB962C8B-B14F-4D97-AF65-F5344CB8AC3E}">
        <p14:creationId xmlns:p14="http://schemas.microsoft.com/office/powerpoint/2010/main" val="27474571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467544" y="980728"/>
            <a:ext cx="8229600" cy="4525963"/>
          </a:xfrm>
        </p:spPr>
        <p:txBody>
          <a:bodyPr>
            <a:normAutofit fontScale="62500" lnSpcReduction="20000"/>
          </a:bodyPr>
          <a:lstStyle/>
          <a:p>
            <a:pPr marL="0" indent="0">
              <a:lnSpc>
                <a:spcPct val="115000"/>
              </a:lnSpc>
              <a:spcAft>
                <a:spcPts val="0"/>
              </a:spcAft>
              <a:buNone/>
            </a:pPr>
            <a:r>
              <a:rPr lang="el-GR" dirty="0" smtClean="0">
                <a:effectLst/>
                <a:latin typeface="ArialMT"/>
                <a:ea typeface="Times New Roman"/>
                <a:cs typeface="ArialMT"/>
              </a:rPr>
              <a:t>Σε αντιδιαστολή με το </a:t>
            </a:r>
            <a:r>
              <a:rPr lang="el-GR" dirty="0" err="1" smtClean="0">
                <a:effectLst/>
                <a:latin typeface="ArialMT"/>
                <a:ea typeface="Times New Roman"/>
                <a:cs typeface="ArialMT"/>
              </a:rPr>
              <a:t>γονιδίωμα</a:t>
            </a:r>
            <a:r>
              <a:rPr lang="el-GR" dirty="0" smtClean="0">
                <a:effectLst/>
                <a:latin typeface="ArialMT"/>
                <a:ea typeface="Times New Roman"/>
                <a:cs typeface="ArialMT"/>
              </a:rPr>
              <a:t>, το </a:t>
            </a:r>
            <a:r>
              <a:rPr lang="el-GR" dirty="0" err="1" smtClean="0">
                <a:effectLst/>
                <a:latin typeface="ArialMT"/>
                <a:ea typeface="Times New Roman"/>
                <a:cs typeface="ArialMT"/>
              </a:rPr>
              <a:t>πρωτέωμα</a:t>
            </a:r>
            <a:r>
              <a:rPr lang="el-GR" dirty="0" smtClean="0">
                <a:effectLst/>
                <a:latin typeface="ArialMT"/>
                <a:ea typeface="Times New Roman"/>
                <a:cs typeface="ArialMT"/>
              </a:rPr>
              <a:t> είναι δυναμικό (μη στατικό, δηλαδή υποβάλλεται σε συνεχείς αλλαγές) και εξαρτάται από τον ιστό, τον τύπο του κυττάρου και τις αναπτυξιακές μεταβολές που πιθανώς επέρχονται. Κυτταρικές και περιβαλλοντικές μεταβολές όπως το </a:t>
            </a:r>
            <a:r>
              <a:rPr lang="el-GR" dirty="0" err="1" smtClean="0">
                <a:effectLst/>
                <a:latin typeface="ArialMT"/>
                <a:ea typeface="Times New Roman"/>
                <a:cs typeface="ArialMT"/>
              </a:rPr>
              <a:t>pH</a:t>
            </a:r>
            <a:r>
              <a:rPr lang="el-GR" dirty="0" smtClean="0">
                <a:effectLst/>
                <a:latin typeface="ArialMT"/>
                <a:ea typeface="Times New Roman"/>
                <a:cs typeface="ArialMT"/>
              </a:rPr>
              <a:t>, οι συνθήκες </a:t>
            </a:r>
            <a:r>
              <a:rPr lang="el-GR" dirty="0" err="1" smtClean="0">
                <a:effectLst/>
                <a:latin typeface="ArialMT"/>
                <a:ea typeface="Times New Roman"/>
                <a:cs typeface="ArialMT"/>
              </a:rPr>
              <a:t>υποξίας</a:t>
            </a:r>
            <a:r>
              <a:rPr lang="el-GR" dirty="0" smtClean="0">
                <a:effectLst/>
                <a:latin typeface="ArialMT"/>
                <a:ea typeface="Times New Roman"/>
                <a:cs typeface="ArialMT"/>
              </a:rPr>
              <a:t> (έλλειψης οξυγόνου) και η χορήγηση φαρμάκων, είναι δυνατόν να μεταβάλλουν τη σύσταση του </a:t>
            </a:r>
            <a:r>
              <a:rPr lang="el-GR" dirty="0" err="1" smtClean="0">
                <a:effectLst/>
                <a:latin typeface="ArialMT"/>
                <a:ea typeface="Times New Roman"/>
                <a:cs typeface="ArialMT"/>
              </a:rPr>
              <a:t>πρωτεώματος</a:t>
            </a:r>
            <a:r>
              <a:rPr lang="el-GR" dirty="0" smtClean="0">
                <a:effectLst/>
                <a:latin typeface="ArialMT"/>
                <a:ea typeface="Times New Roman"/>
                <a:cs typeface="ArialMT"/>
              </a:rPr>
              <a:t>. Πιο συγκεκριμένα, είναι δυνατόν να χρησιμοποιηθεί μια οικογένεια πρωτεϊνών, οι οποίες θα λειτουργήσουν μέσα από συγκεκριμένα μοριακά μονοπάτια (κάτι σαν τις γεωδαιτικές γραμμές και τους αεροδιαδρόμους), ώστε να «ενημερώσουν» το γονιδιακό πρωταγωνιστή να ελέγξει την έκφραση τους στο σημείο του οργανισμού, που παρατηρήθηκε η μεταβολή. Συνεπώς, λαμβάνοντας υπόψη τα παραπάνω, παρατηρεί κανείς πως μια μελέτη βασισμένη εξολοκλήρου στη θεωρία της ρύθμισης των πάντων από τα γονίδια, θα ήταν αν μη τι άλλο ελλιπής.</a:t>
            </a:r>
            <a:endParaRPr lang="el-GR" sz="1800" dirty="0">
              <a:ea typeface="Times New Roman"/>
              <a:cs typeface="Times New Roman"/>
            </a:endParaRPr>
          </a:p>
          <a:p>
            <a:endParaRPr lang="el-GR" dirty="0"/>
          </a:p>
        </p:txBody>
      </p:sp>
    </p:spTree>
    <p:extLst>
      <p:ext uri="{BB962C8B-B14F-4D97-AF65-F5344CB8AC3E}">
        <p14:creationId xmlns:p14="http://schemas.microsoft.com/office/powerpoint/2010/main" val="3297690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normAutofit fontScale="90000"/>
          </a:bodyPr>
          <a:lstStyle/>
          <a:p>
            <a:r>
              <a:rPr lang="el-GR" b="1" i="1" dirty="0" smtClean="0"/>
              <a:t>Ο δρόμος προς την </a:t>
            </a:r>
            <a:r>
              <a:rPr lang="el-GR" b="1" i="1" dirty="0" err="1" smtClean="0"/>
              <a:t>ανέυρεση</a:t>
            </a:r>
            <a:r>
              <a:rPr lang="el-GR" b="1" i="1" dirty="0" smtClean="0"/>
              <a:t> νέων θεραπειών</a:t>
            </a:r>
            <a:endParaRPr lang="el-GR" b="1" i="1" dirty="0"/>
          </a:p>
        </p:txBody>
      </p:sp>
      <p:sp>
        <p:nvSpPr>
          <p:cNvPr id="3" name="Θέση περιεχομένου 2"/>
          <p:cNvSpPr>
            <a:spLocks noGrp="1"/>
          </p:cNvSpPr>
          <p:nvPr>
            <p:ph idx="1"/>
          </p:nvPr>
        </p:nvSpPr>
        <p:spPr>
          <a:xfrm>
            <a:off x="457200" y="1600200"/>
            <a:ext cx="8229600" cy="4853136"/>
          </a:xfrm>
        </p:spPr>
        <p:txBody>
          <a:bodyPr>
            <a:normAutofit fontScale="55000" lnSpcReduction="20000"/>
          </a:bodyPr>
          <a:lstStyle/>
          <a:p>
            <a:pPr marL="0" indent="0">
              <a:buNone/>
            </a:pPr>
            <a:r>
              <a:rPr lang="el-GR" sz="3300" dirty="0" smtClean="0"/>
              <a:t>Η </a:t>
            </a:r>
            <a:r>
              <a:rPr lang="el-GR" sz="3300" dirty="0" err="1" smtClean="0"/>
              <a:t>πρωτεωμική</a:t>
            </a:r>
            <a:r>
              <a:rPr lang="el-GR" sz="3300" dirty="0" smtClean="0"/>
              <a:t> </a:t>
            </a:r>
            <a:r>
              <a:rPr lang="el-GR" sz="3300" dirty="0"/>
              <a:t>μπορεί να χρησιμοποιηθεί για την κατανόηση της επίδρασης ενός φαρμάκου πάνω σε έναν ασθενή. Το σύνολο των κυτταρικών πρωτεϊνών θα μπορούσε να συγκριθεί πριν και μετά τη χορήγηση του φαρμάκου, προκειμένου να διαπιστωθεί ποιες πρωτεΐνες εμπλέκονται και μέσω ποιών μοριακών αλληλεπιδράσεων ασκούν θεραπευτική (ή τοξική) επίδραση. Τέτοιου είδους τεχνικές θα μπορούσαν να συνδράμουν, με εποικοδομητικό τρόπο,  στην κατανόηση των ανεπιθύμητων ενεργειών, που έχει ένα φάρμακο. Σε αυτό το σημείο πρέπει να τονιστεί πως ένα φάρμακο μεταβολίζεται και αυτό με τη σειρά του, από ειδικά ένζυμα του ήπατος, τα οποία ενδέχεται, σε αρκετές περιπτώσεις να αυξήσουν την τοξικότητά του. Είναι </a:t>
            </a:r>
            <a:r>
              <a:rPr lang="el-GR" sz="3300" dirty="0" err="1"/>
              <a:t>γι’αυτόν</a:t>
            </a:r>
            <a:r>
              <a:rPr lang="el-GR" sz="3300" dirty="0"/>
              <a:t> ακριβώς το λόγο (μεταξύ άλλων φυσικά), που η </a:t>
            </a:r>
            <a:r>
              <a:rPr lang="el-GR" sz="3300" dirty="0" err="1" smtClean="0"/>
              <a:t>πρωτεωμική</a:t>
            </a:r>
            <a:r>
              <a:rPr lang="el-GR" sz="3300" dirty="0" smtClean="0"/>
              <a:t> </a:t>
            </a:r>
            <a:r>
              <a:rPr lang="el-GR" sz="3300" dirty="0"/>
              <a:t>καθίσταται παράγοντας απαραίτητος της μοριακής ιατρικής, μειώνοντας τον κίνδυνο επιβλαβής επιρροής των φαρμάκων σε ζωτικές λειτουργίες του οργανισμού. Όπως η </a:t>
            </a:r>
            <a:r>
              <a:rPr lang="el-GR" sz="3300" dirty="0" err="1"/>
              <a:t>φαρμακογενετική</a:t>
            </a:r>
            <a:r>
              <a:rPr lang="el-GR" sz="3300" dirty="0"/>
              <a:t>, η </a:t>
            </a:r>
            <a:r>
              <a:rPr lang="el-GR" sz="3300" dirty="0" err="1" smtClean="0"/>
              <a:t>φαρμακοπρωτεωμική</a:t>
            </a:r>
            <a:r>
              <a:rPr lang="el-GR" sz="3300" dirty="0"/>
              <a:t>, δύναται να εξηγήσει φαινόμενα ασθενών, οι οποίοι έχουν τον ίδιο φαινότυπο ασθενειών, αλλά αυτό προέκυψε λόγω  μεταβολών διαφορετικών βιοχημικών διεργασιών, έτσι οι ασθενείς αυτοί ενδέχεται να είναι περισσότερο δεκτικοί προς διαφορετικές θεραπείες. Εάν θα μπορούσε να επιτευχθεί μια συνεχή παρακολούθηση των πρωτεϊνικών συγκεντρώσεων, τότε θα μπορούσε να υπολογιστεί και η ακριβής ποσότητα χορήγησης του φαρμάκου, η οποία με τη σειρά της θα μείωνε τα ανεπιθύμητα φαινόμενα και θα ενίσχυε την αυξημένη εκλεκτικότητα του σκευάσματος</a:t>
            </a:r>
            <a:r>
              <a:rPr lang="el-GR" dirty="0"/>
              <a:t>.</a:t>
            </a:r>
          </a:p>
          <a:p>
            <a:endParaRPr lang="el-GR" dirty="0"/>
          </a:p>
        </p:txBody>
      </p:sp>
    </p:spTree>
    <p:extLst>
      <p:ext uri="{BB962C8B-B14F-4D97-AF65-F5344CB8AC3E}">
        <p14:creationId xmlns:p14="http://schemas.microsoft.com/office/powerpoint/2010/main" val="2814394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p:txBody>
          <a:bodyPr/>
          <a:lstStyle/>
          <a:p>
            <a:r>
              <a:rPr lang="el-GR" b="1" i="1" dirty="0" smtClean="0"/>
              <a:t>Τεχνικές αναγνώρισης</a:t>
            </a:r>
            <a:endParaRPr lang="el-GR" b="1" i="1" dirty="0"/>
          </a:p>
        </p:txBody>
      </p:sp>
      <p:sp>
        <p:nvSpPr>
          <p:cNvPr id="3" name="Θέση περιεχομένου 2"/>
          <p:cNvSpPr>
            <a:spLocks noGrp="1"/>
          </p:cNvSpPr>
          <p:nvPr>
            <p:ph idx="1"/>
          </p:nvPr>
        </p:nvSpPr>
        <p:spPr/>
        <p:txBody>
          <a:bodyPr>
            <a:normAutofit fontScale="70000" lnSpcReduction="20000"/>
          </a:bodyPr>
          <a:lstStyle/>
          <a:p>
            <a:pPr marL="0" indent="0">
              <a:buNone/>
            </a:pPr>
            <a:r>
              <a:rPr lang="el-GR" dirty="0" smtClean="0">
                <a:effectLst/>
                <a:latin typeface="ArialMT"/>
                <a:ea typeface="Times New Roman"/>
                <a:cs typeface="ArialMT"/>
              </a:rPr>
              <a:t>Για να μιλήσουμε πιο συγκεκριμένα, τεχνικές οι οποίες χρησιμοποιούνται ήδη από τη χαρτογράφηση του ανθρώπινου </a:t>
            </a:r>
            <a:r>
              <a:rPr lang="el-GR" dirty="0" err="1" smtClean="0">
                <a:effectLst/>
                <a:latin typeface="ArialMT"/>
                <a:ea typeface="Times New Roman"/>
                <a:cs typeface="ArialMT"/>
              </a:rPr>
              <a:t>γονιδιόματος</a:t>
            </a:r>
            <a:r>
              <a:rPr lang="el-GR" dirty="0" smtClean="0">
                <a:effectLst/>
                <a:latin typeface="ArialMT"/>
                <a:ea typeface="Times New Roman"/>
                <a:cs typeface="ArialMT"/>
              </a:rPr>
              <a:t>, έχουν συνδράμει στην ανάπτυξη στο χώρο της </a:t>
            </a:r>
            <a:r>
              <a:rPr lang="el-GR" dirty="0" err="1" smtClean="0">
                <a:effectLst/>
                <a:latin typeface="ArialMT"/>
                <a:ea typeface="Times New Roman"/>
                <a:cs typeface="ArialMT"/>
              </a:rPr>
              <a:t>πρωτεομικής</a:t>
            </a:r>
            <a:r>
              <a:rPr lang="el-GR" dirty="0" smtClean="0">
                <a:effectLst/>
                <a:latin typeface="ArialMT"/>
                <a:ea typeface="Times New Roman"/>
                <a:cs typeface="ArialMT"/>
              </a:rPr>
              <a:t>. Ορισμένες από αυτές είναι η δημιουργία ειδικών </a:t>
            </a:r>
            <a:r>
              <a:rPr lang="el-GR" dirty="0" err="1" smtClean="0">
                <a:effectLst/>
                <a:latin typeface="ArialMT"/>
                <a:ea typeface="Times New Roman"/>
                <a:cs typeface="ArialMT"/>
              </a:rPr>
              <a:t>βιομορίων</a:t>
            </a:r>
            <a:r>
              <a:rPr lang="el-GR" dirty="0" smtClean="0">
                <a:effectLst/>
                <a:latin typeface="ArialMT"/>
                <a:ea typeface="Times New Roman"/>
                <a:cs typeface="ArialMT"/>
              </a:rPr>
              <a:t> σήμανσης (</a:t>
            </a:r>
            <a:r>
              <a:rPr lang="el-GR" dirty="0" err="1" smtClean="0">
                <a:effectLst/>
                <a:latin typeface="ArialMT"/>
                <a:ea typeface="Times New Roman"/>
                <a:cs typeface="ArialMT"/>
              </a:rPr>
              <a:t>biomarkers</a:t>
            </a:r>
            <a:r>
              <a:rPr lang="el-GR" dirty="0" smtClean="0">
                <a:effectLst/>
                <a:latin typeface="ArialMT"/>
                <a:ea typeface="Times New Roman"/>
                <a:cs typeface="ArialMT"/>
              </a:rPr>
              <a:t>), η λεγόμενη 2DGel </a:t>
            </a:r>
            <a:r>
              <a:rPr lang="el-GR" dirty="0" err="1" smtClean="0">
                <a:effectLst/>
                <a:latin typeface="ArialMT"/>
                <a:ea typeface="Times New Roman"/>
                <a:cs typeface="ArialMT"/>
              </a:rPr>
              <a:t>Electrophoresis</a:t>
            </a:r>
            <a:r>
              <a:rPr lang="el-GR" dirty="0">
                <a:latin typeface="ArialMT"/>
                <a:ea typeface="Times New Roman"/>
                <a:cs typeface="ArialMT"/>
              </a:rPr>
              <a:t> </a:t>
            </a:r>
            <a:r>
              <a:rPr lang="el-GR" dirty="0" smtClean="0">
                <a:latin typeface="ArialMT"/>
                <a:ea typeface="Times New Roman"/>
                <a:cs typeface="ArialMT"/>
              </a:rPr>
              <a:t>(</a:t>
            </a:r>
            <a:r>
              <a:rPr lang="el-GR" dirty="0" err="1" smtClean="0">
                <a:latin typeface="ArialMT"/>
                <a:ea typeface="Times New Roman"/>
                <a:cs typeface="ArialMT"/>
              </a:rPr>
              <a:t>ηλεκτροφόρηση</a:t>
            </a:r>
            <a:r>
              <a:rPr lang="el-GR" dirty="0" smtClean="0">
                <a:latin typeface="ArialMT"/>
                <a:ea typeface="Times New Roman"/>
                <a:cs typeface="ArialMT"/>
              </a:rPr>
              <a:t> δισδιάστατης </a:t>
            </a:r>
            <a:r>
              <a:rPr lang="el-GR" dirty="0" err="1" smtClean="0">
                <a:latin typeface="ArialMT"/>
                <a:ea typeface="Times New Roman"/>
                <a:cs typeface="ArialMT"/>
              </a:rPr>
              <a:t>γέλης</a:t>
            </a:r>
            <a:r>
              <a:rPr lang="el-GR" dirty="0" smtClean="0">
                <a:latin typeface="ArialMT"/>
                <a:ea typeface="Times New Roman"/>
                <a:cs typeface="ArialMT"/>
              </a:rPr>
              <a:t>)</a:t>
            </a:r>
            <a:r>
              <a:rPr lang="el-GR" dirty="0" smtClean="0">
                <a:effectLst/>
                <a:latin typeface="ArialMT"/>
                <a:ea typeface="Times New Roman"/>
                <a:cs typeface="ArialMT"/>
              </a:rPr>
              <a:t> (σύμφωνα με την οποία ηλεκτρικό ρεύμα περνάει από </a:t>
            </a:r>
            <a:r>
              <a:rPr lang="el-GR" dirty="0" err="1" smtClean="0">
                <a:effectLst/>
                <a:latin typeface="ArialMT"/>
                <a:ea typeface="Times New Roman"/>
                <a:cs typeface="ArialMT"/>
              </a:rPr>
              <a:t>γέλη</a:t>
            </a:r>
            <a:r>
              <a:rPr lang="el-GR" dirty="0" smtClean="0">
                <a:effectLst/>
                <a:latin typeface="ArialMT"/>
                <a:ea typeface="Times New Roman"/>
                <a:cs typeface="ArialMT"/>
              </a:rPr>
              <a:t> </a:t>
            </a:r>
            <a:r>
              <a:rPr lang="el-GR" dirty="0" err="1" smtClean="0">
                <a:effectLst/>
                <a:latin typeface="ArialMT"/>
                <a:ea typeface="Times New Roman"/>
                <a:cs typeface="ArialMT"/>
              </a:rPr>
              <a:t>αγαρόζης</a:t>
            </a:r>
            <a:r>
              <a:rPr lang="el-GR" dirty="0" smtClean="0">
                <a:effectLst/>
                <a:latin typeface="ArialMT"/>
                <a:ea typeface="Times New Roman"/>
                <a:cs typeface="ArialMT"/>
              </a:rPr>
              <a:t> και χωρίζει τις πρωτεΐνες ανάλογα με το Μοριακό τους Βάρος), τα λεγόμενα </a:t>
            </a:r>
            <a:r>
              <a:rPr lang="el-GR" dirty="0" err="1" smtClean="0">
                <a:effectLst/>
                <a:latin typeface="ArialMT"/>
                <a:ea typeface="Times New Roman"/>
                <a:cs typeface="ArialMT"/>
              </a:rPr>
              <a:t>microarrays</a:t>
            </a:r>
            <a:r>
              <a:rPr lang="el-GR" dirty="0" smtClean="0">
                <a:effectLst/>
                <a:latin typeface="ArialMT"/>
                <a:ea typeface="Times New Roman"/>
                <a:cs typeface="ArialMT"/>
              </a:rPr>
              <a:t> (ρομποτική μέθοδος αναγνώρισης συμπληρωματικότητας μεταξύ γονιδιακού DNA και κωδικοποιημένης πρωτεΐνης, σε περίπτωση συμπληρωματικότητας οι περιοχές υπό εξέταση φωσφορίζουν, </a:t>
            </a:r>
            <a:r>
              <a:rPr lang="el-GR" dirty="0" smtClean="0">
                <a:effectLst/>
                <a:latin typeface="ArialMT"/>
                <a:ea typeface="Times New Roman"/>
                <a:cs typeface="ArialMT"/>
              </a:rPr>
              <a:t>καταδεικνύοντας </a:t>
            </a:r>
            <a:r>
              <a:rPr lang="el-GR" dirty="0" smtClean="0">
                <a:effectLst/>
                <a:latin typeface="ArialMT"/>
                <a:ea typeface="Times New Roman"/>
                <a:cs typeface="ArialMT"/>
              </a:rPr>
              <a:t>τη συγγένεια της </a:t>
            </a:r>
            <a:r>
              <a:rPr lang="el-GR" dirty="0" err="1" smtClean="0">
                <a:effectLst/>
                <a:latin typeface="ArialMT"/>
                <a:ea typeface="Times New Roman"/>
                <a:cs typeface="ArialMT"/>
              </a:rPr>
              <a:t>πρωτείνης</a:t>
            </a:r>
            <a:r>
              <a:rPr lang="el-GR" dirty="0" smtClean="0">
                <a:effectLst/>
                <a:latin typeface="ArialMT"/>
                <a:ea typeface="Times New Roman"/>
                <a:cs typeface="ArialMT"/>
              </a:rPr>
              <a:t> υπό μελέτη με την εξετάζουσα περιοχή του </a:t>
            </a:r>
            <a:r>
              <a:rPr lang="el-GR" dirty="0" err="1" smtClean="0">
                <a:effectLst/>
                <a:latin typeface="ArialMT"/>
                <a:ea typeface="Times New Roman"/>
                <a:cs typeface="ArialMT"/>
              </a:rPr>
              <a:t>γονιδιόματος</a:t>
            </a:r>
            <a:r>
              <a:rPr lang="el-GR" dirty="0" smtClean="0">
                <a:effectLst/>
                <a:latin typeface="ArialMT"/>
                <a:ea typeface="Times New Roman"/>
                <a:cs typeface="ArialMT"/>
              </a:rPr>
              <a:t>) κτλ.</a:t>
            </a:r>
            <a:endParaRPr lang="el-GR" dirty="0"/>
          </a:p>
        </p:txBody>
      </p:sp>
    </p:spTree>
    <p:extLst>
      <p:ext uri="{BB962C8B-B14F-4D97-AF65-F5344CB8AC3E}">
        <p14:creationId xmlns:p14="http://schemas.microsoft.com/office/powerpoint/2010/main" val="32462373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Θέση περιεχομένου 2"/>
          <p:cNvSpPr>
            <a:spLocks noGrp="1"/>
          </p:cNvSpPr>
          <p:nvPr>
            <p:ph idx="1"/>
          </p:nvPr>
        </p:nvSpPr>
        <p:spPr>
          <a:xfrm>
            <a:off x="467544" y="836712"/>
            <a:ext cx="8229600" cy="5040560"/>
          </a:xfrm>
        </p:spPr>
        <p:txBody>
          <a:bodyPr>
            <a:normAutofit fontScale="47500" lnSpcReduction="20000"/>
          </a:bodyPr>
          <a:lstStyle/>
          <a:p>
            <a:pPr>
              <a:lnSpc>
                <a:spcPct val="115000"/>
              </a:lnSpc>
              <a:spcAft>
                <a:spcPts val="0"/>
              </a:spcAft>
            </a:pPr>
            <a:r>
              <a:rPr lang="el-GR" sz="4500" dirty="0" smtClean="0">
                <a:effectLst/>
                <a:latin typeface="Helvetica"/>
                <a:ea typeface="Times New Roman"/>
                <a:cs typeface="Times New Roman"/>
              </a:rPr>
              <a:t>Ο διαχωρισμός των πρωτεϊνών μπορεί να γίνει χρησιμοποιώντας </a:t>
            </a:r>
            <a:r>
              <a:rPr lang="el-GR" sz="4500" b="1" dirty="0" err="1" smtClean="0">
                <a:effectLst/>
                <a:latin typeface="Helvetica"/>
                <a:ea typeface="Times New Roman"/>
                <a:cs typeface="Times New Roman"/>
              </a:rPr>
              <a:t>ηλεκτροφόρηση</a:t>
            </a:r>
            <a:r>
              <a:rPr lang="el-GR" sz="4500" b="1" dirty="0" smtClean="0">
                <a:effectLst/>
                <a:latin typeface="Helvetica"/>
                <a:ea typeface="Times New Roman"/>
                <a:cs typeface="Times New Roman"/>
              </a:rPr>
              <a:t> δισδιάστατης </a:t>
            </a:r>
            <a:r>
              <a:rPr lang="el-GR" sz="4500" b="1" dirty="0" err="1" smtClean="0">
                <a:effectLst/>
                <a:latin typeface="Helvetica"/>
                <a:ea typeface="Times New Roman"/>
                <a:cs typeface="Times New Roman"/>
              </a:rPr>
              <a:t>γέλης</a:t>
            </a:r>
            <a:r>
              <a:rPr lang="el-GR" sz="4500" dirty="0" smtClean="0">
                <a:effectLst/>
                <a:latin typeface="Helvetica"/>
                <a:ea typeface="Times New Roman"/>
                <a:cs typeface="Times New Roman"/>
              </a:rPr>
              <a:t> (2-D </a:t>
            </a:r>
            <a:r>
              <a:rPr lang="el-GR" sz="4500" dirty="0" err="1" smtClean="0">
                <a:effectLst/>
                <a:latin typeface="Helvetica"/>
                <a:ea typeface="Times New Roman"/>
                <a:cs typeface="Times New Roman"/>
              </a:rPr>
              <a:t>gel</a:t>
            </a:r>
            <a:r>
              <a:rPr lang="el-GR" sz="4500" dirty="0" smtClean="0">
                <a:effectLst/>
                <a:latin typeface="Helvetica"/>
                <a:ea typeface="Times New Roman"/>
                <a:cs typeface="Times New Roman"/>
              </a:rPr>
              <a:t> </a:t>
            </a:r>
            <a:r>
              <a:rPr lang="el-GR" sz="4500" dirty="0" err="1" smtClean="0">
                <a:effectLst/>
                <a:latin typeface="Helvetica"/>
                <a:ea typeface="Times New Roman"/>
                <a:cs typeface="Times New Roman"/>
              </a:rPr>
              <a:t>electrophoresis</a:t>
            </a:r>
            <a:r>
              <a:rPr lang="el-GR" sz="4500" dirty="0" smtClean="0">
                <a:effectLst/>
                <a:latin typeface="Helvetica"/>
                <a:ea typeface="Times New Roman"/>
                <a:cs typeface="Times New Roman"/>
              </a:rPr>
              <a:t>), η οποία συνήθως διαχωρίζει τις πρωτεΐνες πρώτα σύμφωνα με το </a:t>
            </a:r>
            <a:r>
              <a:rPr lang="el-GR" sz="4500" dirty="0" err="1" smtClean="0">
                <a:effectLst/>
                <a:latin typeface="Helvetica"/>
                <a:ea typeface="Times New Roman"/>
                <a:cs typeface="Times New Roman"/>
              </a:rPr>
              <a:t>ισοηλεκτρικό</a:t>
            </a:r>
            <a:r>
              <a:rPr lang="el-GR" sz="4500" dirty="0" smtClean="0">
                <a:effectLst/>
                <a:latin typeface="Helvetica"/>
                <a:ea typeface="Times New Roman"/>
                <a:cs typeface="Times New Roman"/>
              </a:rPr>
              <a:t> τους σημείο και μετά σύμφωνα με το μοριακό τους </a:t>
            </a:r>
            <a:r>
              <a:rPr lang="el-GR" sz="4500" dirty="0" smtClean="0">
                <a:effectLst/>
                <a:latin typeface="Helvetica"/>
                <a:ea typeface="Times New Roman"/>
                <a:cs typeface="Times New Roman"/>
              </a:rPr>
              <a:t>βάρος</a:t>
            </a:r>
            <a:r>
              <a:rPr lang="el-GR" sz="4500" dirty="0">
                <a:latin typeface="Helvetica"/>
                <a:ea typeface="Times New Roman"/>
                <a:cs typeface="Times New Roman"/>
              </a:rPr>
              <a:t> </a:t>
            </a:r>
            <a:r>
              <a:rPr lang="el-GR" sz="4500" dirty="0" smtClean="0">
                <a:effectLst/>
                <a:latin typeface="Helvetica"/>
                <a:ea typeface="Times New Roman"/>
                <a:cs typeface="Times New Roman"/>
              </a:rPr>
              <a:t>(</a:t>
            </a:r>
            <a:r>
              <a:rPr lang="el-GR" sz="4500" dirty="0" err="1" smtClean="0">
                <a:effectLst/>
                <a:latin typeface="Helvetica"/>
                <a:ea typeface="Times New Roman"/>
                <a:cs typeface="Times New Roman"/>
              </a:rPr>
              <a:t>σχημα</a:t>
            </a:r>
            <a:r>
              <a:rPr lang="el-GR" sz="4500" dirty="0" smtClean="0">
                <a:effectLst/>
                <a:latin typeface="Helvetica"/>
                <a:ea typeface="Times New Roman"/>
                <a:cs typeface="Times New Roman"/>
              </a:rPr>
              <a:t>). </a:t>
            </a:r>
            <a:r>
              <a:rPr lang="el-GR" sz="4500" dirty="0" smtClean="0">
                <a:effectLst/>
                <a:latin typeface="Helvetica"/>
                <a:ea typeface="Times New Roman"/>
                <a:cs typeface="Times New Roman"/>
              </a:rPr>
              <a:t>Οι πρωτεϊνικές κηλίδες μπορούν να </a:t>
            </a:r>
            <a:r>
              <a:rPr lang="el-GR" sz="4500" dirty="0" err="1" smtClean="0">
                <a:effectLst/>
                <a:latin typeface="Helvetica"/>
                <a:ea typeface="Times New Roman"/>
                <a:cs typeface="Times New Roman"/>
              </a:rPr>
              <a:t>οπτικοποιηθούν</a:t>
            </a:r>
            <a:r>
              <a:rPr lang="el-GR" sz="4500" dirty="0" smtClean="0">
                <a:effectLst/>
                <a:latin typeface="Helvetica"/>
                <a:ea typeface="Times New Roman"/>
                <a:cs typeface="Times New Roman"/>
              </a:rPr>
              <a:t> με χρήση διάφορων χημικών χρωστικών και πολλές φορές μπορούν να προσδιοριστούν ποσοτικά από την ένταση του αποτυπώματος (</a:t>
            </a:r>
            <a:r>
              <a:rPr lang="el-GR" sz="4500" dirty="0" err="1" smtClean="0">
                <a:effectLst/>
                <a:latin typeface="Helvetica"/>
                <a:ea typeface="Times New Roman"/>
                <a:cs typeface="Times New Roman"/>
              </a:rPr>
              <a:t>intensity</a:t>
            </a:r>
            <a:r>
              <a:rPr lang="el-GR" sz="4500" dirty="0" smtClean="0">
                <a:effectLst/>
                <a:latin typeface="Helvetica"/>
                <a:ea typeface="Times New Roman"/>
                <a:cs typeface="Times New Roman"/>
              </a:rPr>
              <a:t> </a:t>
            </a:r>
            <a:r>
              <a:rPr lang="el-GR" sz="4500" dirty="0" err="1" smtClean="0">
                <a:effectLst/>
                <a:latin typeface="Helvetica"/>
                <a:ea typeface="Times New Roman"/>
                <a:cs typeface="Times New Roman"/>
              </a:rPr>
              <a:t>of</a:t>
            </a:r>
            <a:r>
              <a:rPr lang="el-GR" sz="4500" dirty="0" smtClean="0">
                <a:effectLst/>
                <a:latin typeface="Helvetica"/>
                <a:ea typeface="Times New Roman"/>
                <a:cs typeface="Times New Roman"/>
              </a:rPr>
              <a:t> </a:t>
            </a:r>
            <a:r>
              <a:rPr lang="el-GR" sz="4500" dirty="0" err="1" smtClean="0">
                <a:effectLst/>
                <a:latin typeface="Helvetica"/>
                <a:ea typeface="Times New Roman"/>
                <a:cs typeface="Times New Roman"/>
              </a:rPr>
              <a:t>the</a:t>
            </a:r>
            <a:r>
              <a:rPr lang="el-GR" sz="4500" dirty="0" smtClean="0">
                <a:effectLst/>
                <a:latin typeface="Helvetica"/>
                <a:ea typeface="Times New Roman"/>
                <a:cs typeface="Times New Roman"/>
              </a:rPr>
              <a:t> </a:t>
            </a:r>
            <a:r>
              <a:rPr lang="el-GR" sz="4500" dirty="0" err="1" smtClean="0">
                <a:effectLst/>
                <a:latin typeface="Helvetica"/>
                <a:ea typeface="Times New Roman"/>
                <a:cs typeface="Times New Roman"/>
              </a:rPr>
              <a:t>stain</a:t>
            </a:r>
            <a:r>
              <a:rPr lang="el-GR" sz="4500" dirty="0" smtClean="0">
                <a:effectLst/>
                <a:latin typeface="Helvetica"/>
                <a:ea typeface="Times New Roman"/>
                <a:cs typeface="Times New Roman"/>
              </a:rPr>
              <a:t>).</a:t>
            </a:r>
          </a:p>
          <a:p>
            <a:pPr>
              <a:lnSpc>
                <a:spcPct val="115000"/>
              </a:lnSpc>
              <a:spcAft>
                <a:spcPts val="0"/>
              </a:spcAft>
            </a:pPr>
            <a:endParaRPr lang="el-GR" sz="4500" dirty="0">
              <a:ea typeface="Times New Roman"/>
              <a:cs typeface="Times New Roman"/>
            </a:endParaRPr>
          </a:p>
          <a:p>
            <a:r>
              <a:rPr lang="el-GR" sz="4500" dirty="0" smtClean="0">
                <a:effectLst/>
                <a:latin typeface="Helvetica"/>
                <a:ea typeface="Times New Roman"/>
              </a:rPr>
              <a:t>Αφού οι πρωτεΐνες </a:t>
            </a:r>
            <a:r>
              <a:rPr lang="el-GR" sz="4500" dirty="0" err="1" smtClean="0">
                <a:effectLst/>
                <a:latin typeface="Helvetica"/>
                <a:ea typeface="Times New Roman"/>
              </a:rPr>
              <a:t>διαχωρισθούν</a:t>
            </a:r>
            <a:r>
              <a:rPr lang="el-GR" sz="4500" dirty="0" smtClean="0">
                <a:effectLst/>
                <a:latin typeface="Helvetica"/>
                <a:ea typeface="Times New Roman"/>
              </a:rPr>
              <a:t> και προσδιοριστούν ποσοτικά, μπορούν να αναγνωρισθούν. Κάθε κηλίδα αποκόβεται από τη </a:t>
            </a:r>
            <a:r>
              <a:rPr lang="el-GR" sz="4500" dirty="0" err="1" smtClean="0">
                <a:effectLst/>
                <a:latin typeface="Helvetica"/>
                <a:ea typeface="Times New Roman"/>
              </a:rPr>
              <a:t>γέλη</a:t>
            </a:r>
            <a:r>
              <a:rPr lang="el-GR" sz="4500" dirty="0" smtClean="0">
                <a:effectLst/>
                <a:latin typeface="Helvetica"/>
                <a:ea typeface="Times New Roman"/>
              </a:rPr>
              <a:t> και τεμαχίζεται σε </a:t>
            </a:r>
            <a:r>
              <a:rPr lang="el-GR" sz="4500" dirty="0" err="1" smtClean="0">
                <a:effectLst/>
                <a:latin typeface="Helvetica"/>
                <a:ea typeface="Times New Roman"/>
              </a:rPr>
              <a:t>πεπτιδικές</a:t>
            </a:r>
            <a:r>
              <a:rPr lang="el-GR" sz="4500" dirty="0" smtClean="0">
                <a:effectLst/>
                <a:latin typeface="Helvetica"/>
                <a:ea typeface="Times New Roman"/>
              </a:rPr>
              <a:t> αλυσίδες με τη χρήση πρωτεολυτικών ενζύμων (</a:t>
            </a:r>
            <a:r>
              <a:rPr lang="el-GR" sz="4500" dirty="0" err="1" smtClean="0">
                <a:effectLst/>
                <a:latin typeface="Helvetica"/>
                <a:ea typeface="Times New Roman"/>
              </a:rPr>
              <a:t>proteolytic</a:t>
            </a:r>
            <a:r>
              <a:rPr lang="el-GR" sz="4500" dirty="0" smtClean="0">
                <a:effectLst/>
                <a:latin typeface="Helvetica"/>
                <a:ea typeface="Times New Roman"/>
              </a:rPr>
              <a:t> </a:t>
            </a:r>
            <a:r>
              <a:rPr lang="el-GR" sz="4500" dirty="0" err="1" smtClean="0">
                <a:effectLst/>
                <a:latin typeface="Helvetica"/>
                <a:ea typeface="Times New Roman"/>
              </a:rPr>
              <a:t>enzymes</a:t>
            </a:r>
            <a:r>
              <a:rPr lang="el-GR" sz="4500" dirty="0" smtClean="0">
                <a:effectLst/>
                <a:latin typeface="Helvetica"/>
                <a:ea typeface="Times New Roman"/>
              </a:rPr>
              <a:t>). Αυτές οι </a:t>
            </a:r>
            <a:r>
              <a:rPr lang="el-GR" sz="4500" dirty="0" err="1" smtClean="0">
                <a:effectLst/>
                <a:latin typeface="Helvetica"/>
                <a:ea typeface="Times New Roman"/>
              </a:rPr>
              <a:t>πεπτιδικές</a:t>
            </a:r>
            <a:r>
              <a:rPr lang="el-GR" sz="4500" dirty="0" smtClean="0">
                <a:effectLst/>
                <a:latin typeface="Helvetica"/>
                <a:ea typeface="Times New Roman"/>
              </a:rPr>
              <a:t> αλυσίδες μπορούν να αναγνωριστούν με τη χρήση </a:t>
            </a:r>
            <a:r>
              <a:rPr lang="el-GR" sz="4500" b="1" dirty="0" smtClean="0">
                <a:effectLst/>
                <a:latin typeface="Helvetica"/>
                <a:ea typeface="Times New Roman"/>
              </a:rPr>
              <a:t>φασματογραφίας μάζας</a:t>
            </a:r>
            <a:r>
              <a:rPr lang="el-GR" sz="4500" dirty="0" smtClean="0">
                <a:effectLst/>
                <a:latin typeface="Helvetica"/>
                <a:ea typeface="Times New Roman"/>
              </a:rPr>
              <a:t> και συγκεκριμένα </a:t>
            </a:r>
            <a:r>
              <a:rPr lang="el-GR" sz="4500" b="1" dirty="0" smtClean="0">
                <a:effectLst/>
                <a:latin typeface="Helvetica"/>
                <a:ea typeface="Times New Roman"/>
              </a:rPr>
              <a:t>MALDI-TOF</a:t>
            </a:r>
            <a:r>
              <a:rPr lang="el-GR" sz="4500" dirty="0" smtClean="0">
                <a:effectLst/>
                <a:latin typeface="Helvetica"/>
                <a:ea typeface="Times New Roman"/>
              </a:rPr>
              <a:t> (</a:t>
            </a:r>
            <a:r>
              <a:rPr lang="el-GR" sz="4500" dirty="0" err="1" smtClean="0">
                <a:effectLst/>
                <a:latin typeface="Helvetica"/>
                <a:ea typeface="Times New Roman"/>
              </a:rPr>
              <a:t>matrix</a:t>
            </a:r>
            <a:r>
              <a:rPr lang="el-GR" sz="4500" dirty="0" smtClean="0">
                <a:effectLst/>
                <a:latin typeface="Helvetica"/>
                <a:ea typeface="Times New Roman"/>
              </a:rPr>
              <a:t>-</a:t>
            </a:r>
            <a:r>
              <a:rPr lang="el-GR" sz="4500" dirty="0" err="1" smtClean="0">
                <a:effectLst/>
                <a:latin typeface="Helvetica"/>
                <a:ea typeface="Times New Roman"/>
              </a:rPr>
              <a:t>assisted</a:t>
            </a:r>
            <a:r>
              <a:rPr lang="el-GR" sz="4500" dirty="0" smtClean="0">
                <a:effectLst/>
                <a:latin typeface="Helvetica"/>
                <a:ea typeface="Times New Roman"/>
              </a:rPr>
              <a:t> </a:t>
            </a:r>
            <a:r>
              <a:rPr lang="el-GR" sz="4500" dirty="0" err="1" smtClean="0">
                <a:effectLst/>
                <a:latin typeface="Helvetica"/>
                <a:ea typeface="Times New Roman"/>
              </a:rPr>
              <a:t>laser</a:t>
            </a:r>
            <a:r>
              <a:rPr lang="el-GR" sz="4500" dirty="0" smtClean="0">
                <a:effectLst/>
                <a:latin typeface="Helvetica"/>
                <a:ea typeface="Times New Roman"/>
              </a:rPr>
              <a:t> </a:t>
            </a:r>
            <a:r>
              <a:rPr lang="el-GR" sz="4500" dirty="0" err="1" smtClean="0">
                <a:effectLst/>
                <a:latin typeface="Helvetica"/>
                <a:ea typeface="Times New Roman"/>
              </a:rPr>
              <a:t>desorption</a:t>
            </a:r>
            <a:r>
              <a:rPr lang="el-GR" sz="4500" dirty="0" smtClean="0">
                <a:effectLst/>
                <a:latin typeface="Helvetica"/>
                <a:ea typeface="Times New Roman"/>
              </a:rPr>
              <a:t>-</a:t>
            </a:r>
            <a:r>
              <a:rPr lang="el-GR" sz="4500" dirty="0" err="1" smtClean="0">
                <a:effectLst/>
                <a:latin typeface="Helvetica"/>
                <a:ea typeface="Times New Roman"/>
              </a:rPr>
              <a:t>ionization</a:t>
            </a:r>
            <a:r>
              <a:rPr lang="el-GR" sz="4500" dirty="0" smtClean="0">
                <a:effectLst/>
                <a:latin typeface="Helvetica"/>
                <a:ea typeface="Times New Roman"/>
              </a:rPr>
              <a:t> </a:t>
            </a:r>
            <a:r>
              <a:rPr lang="el-GR" sz="4500" dirty="0" err="1" smtClean="0">
                <a:effectLst/>
                <a:latin typeface="Helvetica"/>
                <a:ea typeface="Times New Roman"/>
              </a:rPr>
              <a:t>time</a:t>
            </a:r>
            <a:r>
              <a:rPr lang="el-GR" sz="4500" dirty="0" smtClean="0">
                <a:effectLst/>
                <a:latin typeface="Helvetica"/>
                <a:ea typeface="Times New Roman"/>
              </a:rPr>
              <a:t> </a:t>
            </a:r>
            <a:r>
              <a:rPr lang="el-GR" sz="4500" dirty="0" err="1" smtClean="0">
                <a:effectLst/>
                <a:latin typeface="Helvetica"/>
                <a:ea typeface="Times New Roman"/>
              </a:rPr>
              <a:t>of</a:t>
            </a:r>
            <a:r>
              <a:rPr lang="el-GR" sz="4500" dirty="0" smtClean="0">
                <a:effectLst/>
                <a:latin typeface="Helvetica"/>
                <a:ea typeface="Times New Roman"/>
              </a:rPr>
              <a:t> </a:t>
            </a:r>
            <a:r>
              <a:rPr lang="el-GR" sz="4500" dirty="0" err="1" smtClean="0">
                <a:effectLst/>
                <a:latin typeface="Helvetica"/>
                <a:ea typeface="Times New Roman"/>
              </a:rPr>
              <a:t>flight</a:t>
            </a:r>
            <a:r>
              <a:rPr lang="el-GR" sz="4500" dirty="0" smtClean="0">
                <a:effectLst/>
                <a:latin typeface="Helvetica"/>
                <a:ea typeface="Times New Roman"/>
              </a:rPr>
              <a:t> </a:t>
            </a:r>
            <a:r>
              <a:rPr lang="el-GR" sz="4500" dirty="0" err="1" smtClean="0">
                <a:effectLst/>
                <a:latin typeface="Helvetica"/>
                <a:ea typeface="Times New Roman"/>
              </a:rPr>
              <a:t>mass</a:t>
            </a:r>
            <a:r>
              <a:rPr lang="el-GR" sz="4500" dirty="0" smtClean="0">
                <a:effectLst/>
                <a:latin typeface="Helvetica"/>
                <a:ea typeface="Times New Roman"/>
              </a:rPr>
              <a:t> </a:t>
            </a:r>
            <a:r>
              <a:rPr lang="el-GR" sz="4500" dirty="0" err="1" smtClean="0">
                <a:effectLst/>
                <a:latin typeface="Helvetica"/>
                <a:ea typeface="Times New Roman"/>
              </a:rPr>
              <a:t>spectrometry</a:t>
            </a:r>
            <a:r>
              <a:rPr lang="el-GR" sz="4500" dirty="0" smtClean="0">
                <a:effectLst/>
                <a:latin typeface="Helvetica"/>
                <a:ea typeface="Times New Roman"/>
              </a:rPr>
              <a:t>) φασματογραφία μάζας</a:t>
            </a:r>
            <a:r>
              <a:rPr lang="el-GR" dirty="0" smtClean="0">
                <a:effectLst/>
                <a:latin typeface="Helvetica"/>
                <a:ea typeface="Times New Roman"/>
              </a:rPr>
              <a:t>.</a:t>
            </a:r>
            <a:endParaRPr lang="el-GR" dirty="0"/>
          </a:p>
        </p:txBody>
      </p:sp>
    </p:spTree>
    <p:extLst>
      <p:ext uri="{BB962C8B-B14F-4D97-AF65-F5344CB8AC3E}">
        <p14:creationId xmlns:p14="http://schemas.microsoft.com/office/powerpoint/2010/main" val="3250146274"/>
      </p:ext>
    </p:extLst>
  </p:cSld>
  <p:clrMapOvr>
    <a:masterClrMapping/>
  </p:clrMapOvr>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1048</TotalTime>
  <Words>3069</Words>
  <Application>Microsoft Office PowerPoint</Application>
  <PresentationFormat>Προβολή στην οθόνη (4:3)</PresentationFormat>
  <Paragraphs>122</Paragraphs>
  <Slides>24</Slides>
  <Notes>16</Notes>
  <HiddenSlides>0</HiddenSlides>
  <MMClips>0</MMClips>
  <ScaleCrop>false</ScaleCrop>
  <HeadingPairs>
    <vt:vector size="4" baseType="variant">
      <vt:variant>
        <vt:lpstr>Θέμα</vt:lpstr>
      </vt:variant>
      <vt:variant>
        <vt:i4>1</vt:i4>
      </vt:variant>
      <vt:variant>
        <vt:lpstr>Τίτλοι διαφανειών</vt:lpstr>
      </vt:variant>
      <vt:variant>
        <vt:i4>24</vt:i4>
      </vt:variant>
    </vt:vector>
  </HeadingPairs>
  <TitlesOfParts>
    <vt:vector size="25" baseType="lpstr">
      <vt:lpstr>Θέμα του Office</vt:lpstr>
      <vt:lpstr>   Βιβλιογραφική εργασία για το μάθημα της Εμβιομηχανικής και Βιοϊατρικής Τεχνολογίας    Ο αιώνας της πρωτεωμικής</vt:lpstr>
      <vt:lpstr>Ορισμός</vt:lpstr>
      <vt:lpstr>Παρουσίαση του PowerPoint</vt:lpstr>
      <vt:lpstr> Βιοπληροφορική </vt:lpstr>
      <vt:lpstr>Πρωτεομική και διαγνωστική ογκολογία </vt:lpstr>
      <vt:lpstr>Παρουσίαση του PowerPoint</vt:lpstr>
      <vt:lpstr>Ο δρόμος προς την ανέυρεση νέων θεραπειών</vt:lpstr>
      <vt:lpstr>Τεχνικές αναγνώρισης</vt:lpstr>
      <vt:lpstr>Παρουσίαση του PowerPoint</vt:lpstr>
      <vt:lpstr>Σχηματικό διάγραμμα ηλεκτροφόρησης</vt:lpstr>
      <vt:lpstr>Παράδειγμα χάρτη πρωτεϊνών </vt:lpstr>
      <vt:lpstr>Παρουσίαση του PowerPoint</vt:lpstr>
      <vt:lpstr>Παρουσίαση του PowerPoint</vt:lpstr>
      <vt:lpstr>Παρουσίαση του PowerPoint</vt:lpstr>
      <vt:lpstr>MALDI-TOF</vt:lpstr>
      <vt:lpstr>MALDI-TOF</vt:lpstr>
      <vt:lpstr>Παρουσίαση του PowerPoint</vt:lpstr>
      <vt:lpstr>Παρουσίαση του PowerPoint</vt:lpstr>
      <vt:lpstr>Παρουσίαση του PowerPoint</vt:lpstr>
      <vt:lpstr>SELDI-TOF</vt:lpstr>
      <vt:lpstr>Παρουσίαση του PowerPoint</vt:lpstr>
      <vt:lpstr>Παρουσίαση του PowerPoint</vt:lpstr>
      <vt:lpstr>Η πρωτεωμική ανάλυση με φασματομετρία μάζας είναι ακριβή τεχνολογία </vt:lpstr>
      <vt:lpstr>Συμπεράσματα</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Sunday</dc:creator>
  <cp:lastModifiedBy>Sunday</cp:lastModifiedBy>
  <cp:revision>32</cp:revision>
  <dcterms:created xsi:type="dcterms:W3CDTF">2014-02-21T16:05:28Z</dcterms:created>
  <dcterms:modified xsi:type="dcterms:W3CDTF">2014-02-25T18:46:46Z</dcterms:modified>
</cp:coreProperties>
</file>